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3" autoAdjust="0"/>
    <p:restoredTop sz="94660"/>
  </p:normalViewPr>
  <p:slideViewPr>
    <p:cSldViewPr snapToGrid="0">
      <p:cViewPr varScale="1">
        <p:scale>
          <a:sx n="77" d="100"/>
          <a:sy n="77" d="100"/>
        </p:scale>
        <p:origin x="24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E22A132-6CB4-4D28-8573-1EAEDE59560B}" type="datetimeFigureOut">
              <a:rPr lang="en-US" smtClean="0"/>
              <a:pPr/>
              <a:t>9/13/2019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2576BB-3DE5-4BD9-A8C6-6810A3508B3D}" type="slidenum">
              <a:rPr lang="en-US" smtClean="0"/>
              <a:pPr/>
              <a:t>‹#›</a:t>
            </a:fld>
            <a:endParaRPr lang="en-US"/>
          </a:p>
        </p:txBody>
      </p:sp>
    </p:spTree>
    <p:extLst>
      <p:ext uri="{BB962C8B-B14F-4D97-AF65-F5344CB8AC3E}">
        <p14:creationId xmlns:p14="http://schemas.microsoft.com/office/powerpoint/2010/main" val="37882144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E22A132-6CB4-4D28-8573-1EAEDE59560B}" type="datetimeFigureOut">
              <a:rPr lang="en-US" smtClean="0"/>
              <a:pPr/>
              <a:t>9/13/2019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2576BB-3DE5-4BD9-A8C6-6810A3508B3D}" type="slidenum">
              <a:rPr lang="en-US" smtClean="0"/>
              <a:pPr/>
              <a:t>‹#›</a:t>
            </a:fld>
            <a:endParaRPr lang="en-US"/>
          </a:p>
        </p:txBody>
      </p:sp>
    </p:spTree>
    <p:extLst>
      <p:ext uri="{BB962C8B-B14F-4D97-AF65-F5344CB8AC3E}">
        <p14:creationId xmlns:p14="http://schemas.microsoft.com/office/powerpoint/2010/main" val="20398835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E22A132-6CB4-4D28-8573-1EAEDE59560B}" type="datetimeFigureOut">
              <a:rPr lang="en-US" smtClean="0"/>
              <a:pPr/>
              <a:t>9/13/2019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2576BB-3DE5-4BD9-A8C6-6810A3508B3D}" type="slidenum">
              <a:rPr lang="en-US" smtClean="0"/>
              <a:pPr/>
              <a:t>‹#›</a:t>
            </a:fld>
            <a:endParaRPr lang="en-US"/>
          </a:p>
        </p:txBody>
      </p:sp>
    </p:spTree>
    <p:extLst>
      <p:ext uri="{BB962C8B-B14F-4D97-AF65-F5344CB8AC3E}">
        <p14:creationId xmlns:p14="http://schemas.microsoft.com/office/powerpoint/2010/main" val="35797255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E22A132-6CB4-4D28-8573-1EAEDE59560B}" type="datetimeFigureOut">
              <a:rPr lang="en-US" smtClean="0"/>
              <a:pPr/>
              <a:t>9/13/2019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2576BB-3DE5-4BD9-A8C6-6810A3508B3D}" type="slidenum">
              <a:rPr lang="en-US" smtClean="0"/>
              <a:pPr/>
              <a:t>‹#›</a:t>
            </a:fld>
            <a:endParaRPr lang="en-US"/>
          </a:p>
        </p:txBody>
      </p:sp>
    </p:spTree>
    <p:extLst>
      <p:ext uri="{BB962C8B-B14F-4D97-AF65-F5344CB8AC3E}">
        <p14:creationId xmlns:p14="http://schemas.microsoft.com/office/powerpoint/2010/main" val="28663034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E22A132-6CB4-4D28-8573-1EAEDE59560B}" type="datetimeFigureOut">
              <a:rPr lang="en-US" smtClean="0"/>
              <a:pPr/>
              <a:t>9/13/2019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2576BB-3DE5-4BD9-A8C6-6810A3508B3D}" type="slidenum">
              <a:rPr lang="en-US" smtClean="0"/>
              <a:pPr/>
              <a:t>‹#›</a:t>
            </a:fld>
            <a:endParaRPr lang="en-US"/>
          </a:p>
        </p:txBody>
      </p:sp>
    </p:spTree>
    <p:extLst>
      <p:ext uri="{BB962C8B-B14F-4D97-AF65-F5344CB8AC3E}">
        <p14:creationId xmlns:p14="http://schemas.microsoft.com/office/powerpoint/2010/main" val="30611464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E22A132-6CB4-4D28-8573-1EAEDE59560B}" type="datetimeFigureOut">
              <a:rPr lang="en-US" smtClean="0"/>
              <a:pPr/>
              <a:t>9/13/2019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2576BB-3DE5-4BD9-A8C6-6810A3508B3D}" type="slidenum">
              <a:rPr lang="en-US" smtClean="0"/>
              <a:pPr/>
              <a:t>‹#›</a:t>
            </a:fld>
            <a:endParaRPr lang="en-US"/>
          </a:p>
        </p:txBody>
      </p:sp>
    </p:spTree>
    <p:extLst>
      <p:ext uri="{BB962C8B-B14F-4D97-AF65-F5344CB8AC3E}">
        <p14:creationId xmlns:p14="http://schemas.microsoft.com/office/powerpoint/2010/main" val="33798542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E22A132-6CB4-4D28-8573-1EAEDE59560B}" type="datetimeFigureOut">
              <a:rPr lang="en-US" smtClean="0"/>
              <a:pPr/>
              <a:t>9/13/2019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2576BB-3DE5-4BD9-A8C6-6810A3508B3D}" type="slidenum">
              <a:rPr lang="en-US" smtClean="0"/>
              <a:pPr/>
              <a:t>‹#›</a:t>
            </a:fld>
            <a:endParaRPr lang="en-US"/>
          </a:p>
        </p:txBody>
      </p:sp>
    </p:spTree>
    <p:extLst>
      <p:ext uri="{BB962C8B-B14F-4D97-AF65-F5344CB8AC3E}">
        <p14:creationId xmlns:p14="http://schemas.microsoft.com/office/powerpoint/2010/main" val="2561007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E22A132-6CB4-4D28-8573-1EAEDE59560B}" type="datetimeFigureOut">
              <a:rPr lang="en-US" smtClean="0"/>
              <a:pPr/>
              <a:t>9/13/2019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2576BB-3DE5-4BD9-A8C6-6810A3508B3D}" type="slidenum">
              <a:rPr lang="en-US" smtClean="0"/>
              <a:pPr/>
              <a:t>‹#›</a:t>
            </a:fld>
            <a:endParaRPr lang="en-US"/>
          </a:p>
        </p:txBody>
      </p:sp>
    </p:spTree>
    <p:extLst>
      <p:ext uri="{BB962C8B-B14F-4D97-AF65-F5344CB8AC3E}">
        <p14:creationId xmlns:p14="http://schemas.microsoft.com/office/powerpoint/2010/main" val="12029155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22A132-6CB4-4D28-8573-1EAEDE59560B}" type="datetimeFigureOut">
              <a:rPr lang="en-US" smtClean="0"/>
              <a:pPr/>
              <a:t>9/13/2019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2576BB-3DE5-4BD9-A8C6-6810A3508B3D}" type="slidenum">
              <a:rPr lang="en-US" smtClean="0"/>
              <a:pPr/>
              <a:t>‹#›</a:t>
            </a:fld>
            <a:endParaRPr lang="en-US"/>
          </a:p>
        </p:txBody>
      </p:sp>
    </p:spTree>
    <p:extLst>
      <p:ext uri="{BB962C8B-B14F-4D97-AF65-F5344CB8AC3E}">
        <p14:creationId xmlns:p14="http://schemas.microsoft.com/office/powerpoint/2010/main" val="17190542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E22A132-6CB4-4D28-8573-1EAEDE59560B}" type="datetimeFigureOut">
              <a:rPr lang="en-US" smtClean="0"/>
              <a:pPr/>
              <a:t>9/13/2019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2576BB-3DE5-4BD9-A8C6-6810A3508B3D}" type="slidenum">
              <a:rPr lang="en-US" smtClean="0"/>
              <a:pPr/>
              <a:t>‹#›</a:t>
            </a:fld>
            <a:endParaRPr lang="en-US"/>
          </a:p>
        </p:txBody>
      </p:sp>
    </p:spTree>
    <p:extLst>
      <p:ext uri="{BB962C8B-B14F-4D97-AF65-F5344CB8AC3E}">
        <p14:creationId xmlns:p14="http://schemas.microsoft.com/office/powerpoint/2010/main" val="17036060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E22A132-6CB4-4D28-8573-1EAEDE59560B}" type="datetimeFigureOut">
              <a:rPr lang="en-US" smtClean="0"/>
              <a:pPr/>
              <a:t>9/13/2019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2576BB-3DE5-4BD9-A8C6-6810A3508B3D}" type="slidenum">
              <a:rPr lang="en-US" smtClean="0"/>
              <a:pPr/>
              <a:t>‹#›</a:t>
            </a:fld>
            <a:endParaRPr lang="en-US"/>
          </a:p>
        </p:txBody>
      </p:sp>
    </p:spTree>
    <p:extLst>
      <p:ext uri="{BB962C8B-B14F-4D97-AF65-F5344CB8AC3E}">
        <p14:creationId xmlns:p14="http://schemas.microsoft.com/office/powerpoint/2010/main" val="40284598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22A132-6CB4-4D28-8573-1EAEDE59560B}" type="datetimeFigureOut">
              <a:rPr lang="en-US" smtClean="0"/>
              <a:pPr/>
              <a:t>9/13/2019</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2576BB-3DE5-4BD9-A8C6-6810A3508B3D}" type="slidenum">
              <a:rPr lang="en-US" smtClean="0"/>
              <a:pPr/>
              <a:t>‹#›</a:t>
            </a:fld>
            <a:endParaRPr lang="en-US"/>
          </a:p>
        </p:txBody>
      </p:sp>
    </p:spTree>
    <p:extLst>
      <p:ext uri="{BB962C8B-B14F-4D97-AF65-F5344CB8AC3E}">
        <p14:creationId xmlns:p14="http://schemas.microsoft.com/office/powerpoint/2010/main" val="11160469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685800"/>
            <a:ext cx="8229600" cy="1143000"/>
          </a:xfrm>
        </p:spPr>
        <p:txBody>
          <a:bodyPr>
            <a:normAutofit fontScale="90000"/>
          </a:bodyPr>
          <a:lstStyle/>
          <a:p>
            <a:r>
              <a:rPr lang="en-US" b="1" dirty="0"/>
              <a:t>SCIENTIFIC INVESTIGATION AND PROCESS</a:t>
            </a:r>
          </a:p>
        </p:txBody>
      </p:sp>
      <p:sp>
        <p:nvSpPr>
          <p:cNvPr id="3" name="TextBox 2"/>
          <p:cNvSpPr txBox="1"/>
          <p:nvPr/>
        </p:nvSpPr>
        <p:spPr>
          <a:xfrm>
            <a:off x="1981200" y="2209800"/>
            <a:ext cx="8382000" cy="35394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a:ea typeface="+mn-ea"/>
                <a:cs typeface="+mn-cs"/>
              </a:rPr>
              <a:t>Open up to “Scientific Process” NOTE BLANKS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1" i="0" u="none" strike="noStrike" kern="1200" cap="none" spc="0" normalizeH="0" baseline="0" noProof="0" dirty="0">
              <a:ln>
                <a:noFill/>
              </a:ln>
              <a:solidFill>
                <a:prstClr val="black"/>
              </a:solidFill>
              <a:effectLst/>
              <a:uLnTx/>
              <a:uFillTx/>
              <a:latin typeface="Calibri"/>
              <a:ea typeface="+mn-ea"/>
              <a:cs typeface="+mn-cs"/>
            </a:endParaRPr>
          </a:p>
          <a:p>
            <a:pPr marL="514350" marR="0" lvl="0" indent="-514350" algn="l" defTabSz="914400" rtl="0" eaLnBrk="1" fontAlgn="auto" latinLnBrk="0" hangingPunct="1">
              <a:lnSpc>
                <a:spcPct val="100000"/>
              </a:lnSpc>
              <a:spcBef>
                <a:spcPts val="0"/>
              </a:spcBef>
              <a:spcAft>
                <a:spcPts val="0"/>
              </a:spcAft>
              <a:buClrTx/>
              <a:buSzTx/>
              <a:buFontTx/>
              <a:buAutoNum type="arabicParenR"/>
              <a:tabLst/>
              <a:defRPr/>
            </a:pPr>
            <a:r>
              <a:rPr kumimoji="0" lang="en-US" sz="2800" b="1" i="0" u="none" strike="noStrike" kern="1200" cap="none" spc="0" normalizeH="0" baseline="0" noProof="0" dirty="0">
                <a:ln>
                  <a:noFill/>
                </a:ln>
                <a:solidFill>
                  <a:prstClr val="black"/>
                </a:solidFill>
                <a:effectLst/>
                <a:uLnTx/>
                <a:uFillTx/>
                <a:latin typeface="Calibri"/>
                <a:ea typeface="+mn-ea"/>
                <a:cs typeface="+mn-cs"/>
              </a:rPr>
              <a:t>Read the introduction</a:t>
            </a:r>
          </a:p>
          <a:p>
            <a:pPr marL="514350" marR="0" lvl="0" indent="-514350" algn="l" defTabSz="914400" rtl="0" eaLnBrk="1" fontAlgn="auto" latinLnBrk="0" hangingPunct="1">
              <a:lnSpc>
                <a:spcPct val="100000"/>
              </a:lnSpc>
              <a:spcBef>
                <a:spcPts val="0"/>
              </a:spcBef>
              <a:spcAft>
                <a:spcPts val="0"/>
              </a:spcAft>
              <a:buClrTx/>
              <a:buSzTx/>
              <a:buFontTx/>
              <a:buAutoNum type="arabicParenR"/>
              <a:tabLst/>
              <a:defRPr/>
            </a:pPr>
            <a:r>
              <a:rPr kumimoji="0" lang="en-US" sz="2800" b="1" i="0" u="none" strike="noStrike" kern="1200" cap="none" spc="0" normalizeH="0" baseline="0" noProof="0" dirty="0">
                <a:ln>
                  <a:noFill/>
                </a:ln>
                <a:solidFill>
                  <a:prstClr val="black"/>
                </a:solidFill>
                <a:effectLst/>
                <a:uLnTx/>
                <a:uFillTx/>
                <a:latin typeface="Calibri"/>
                <a:ea typeface="+mn-ea"/>
                <a:cs typeface="+mn-cs"/>
              </a:rPr>
              <a:t>Fill in the Scientific Process Skills using the reading</a:t>
            </a:r>
          </a:p>
          <a:p>
            <a:pPr marL="514350" marR="0" lvl="0" indent="-514350" algn="l" defTabSz="914400" rtl="0" eaLnBrk="1" fontAlgn="auto" latinLnBrk="0" hangingPunct="1">
              <a:lnSpc>
                <a:spcPct val="100000"/>
              </a:lnSpc>
              <a:spcBef>
                <a:spcPts val="0"/>
              </a:spcBef>
              <a:spcAft>
                <a:spcPts val="0"/>
              </a:spcAft>
              <a:buClrTx/>
              <a:buSzTx/>
              <a:buFontTx/>
              <a:buAutoNum type="arabicParenR"/>
              <a:tabLst/>
              <a:defRPr/>
            </a:pPr>
            <a:r>
              <a:rPr kumimoji="0" lang="en-US" sz="2800" b="1" i="0" u="none" strike="noStrike" kern="1200" cap="none" spc="0" normalizeH="0" baseline="0" noProof="0" dirty="0">
                <a:ln>
                  <a:noFill/>
                </a:ln>
                <a:solidFill>
                  <a:prstClr val="black"/>
                </a:solidFill>
                <a:effectLst/>
                <a:uLnTx/>
                <a:uFillTx/>
                <a:latin typeface="Calibri"/>
                <a:ea typeface="+mn-ea"/>
                <a:cs typeface="+mn-cs"/>
              </a:rPr>
              <a:t>Complete the flow chart on page 2 using the reading and your background knowledge.</a:t>
            </a:r>
          </a:p>
          <a:p>
            <a:pPr marL="514350" marR="0" lvl="0" indent="-514350" algn="l" defTabSz="914400" rtl="0" eaLnBrk="1" fontAlgn="auto" latinLnBrk="0" hangingPunct="1">
              <a:lnSpc>
                <a:spcPct val="100000"/>
              </a:lnSpc>
              <a:spcBef>
                <a:spcPts val="0"/>
              </a:spcBef>
              <a:spcAft>
                <a:spcPts val="0"/>
              </a:spcAft>
              <a:buClrTx/>
              <a:buSzTx/>
              <a:buFontTx/>
              <a:buAutoNum type="arabicParenR"/>
              <a:tabLst/>
              <a:defRPr/>
            </a:pPr>
            <a:endParaRPr kumimoji="0" lang="en-US" sz="2800" b="1" i="0" u="none" strike="noStrike" kern="1200" cap="none" spc="0" normalizeH="0" baseline="0" noProof="0" dirty="0">
              <a:ln>
                <a:noFill/>
              </a:ln>
              <a:solidFill>
                <a:prstClr val="black"/>
              </a:solidFill>
              <a:effectLst/>
              <a:uLnTx/>
              <a:uFillTx/>
              <a:latin typeface="Calibri"/>
              <a:ea typeface="+mn-ea"/>
              <a:cs typeface="+mn-cs"/>
            </a:endParaRPr>
          </a:p>
          <a:p>
            <a:pPr marL="514350" marR="0" lvl="0" indent="-51435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a:ea typeface="+mn-ea"/>
                <a:cs typeface="+mn-cs"/>
              </a:rPr>
              <a:t>YOU HAVE 10 MINUTES TO </a:t>
            </a:r>
            <a:r>
              <a:rPr kumimoji="0" lang="en-US" sz="2800" b="1" i="0" u="sng" strike="noStrike" kern="1200" cap="none" spc="0" normalizeH="0" baseline="0" noProof="0" dirty="0">
                <a:ln>
                  <a:noFill/>
                </a:ln>
                <a:solidFill>
                  <a:prstClr val="black"/>
                </a:solidFill>
                <a:effectLst/>
                <a:uLnTx/>
                <a:uFillTx/>
                <a:latin typeface="Calibri"/>
                <a:ea typeface="+mn-ea"/>
                <a:cs typeface="+mn-cs"/>
              </a:rPr>
              <a:t>SILENTLY</a:t>
            </a:r>
            <a:r>
              <a:rPr kumimoji="0" lang="en-US" sz="2800" b="1" i="0" u="none" strike="noStrike" kern="1200" cap="none" spc="0" normalizeH="0" baseline="0" noProof="0" dirty="0">
                <a:ln>
                  <a:noFill/>
                </a:ln>
                <a:solidFill>
                  <a:prstClr val="black"/>
                </a:solidFill>
                <a:effectLst/>
                <a:uLnTx/>
                <a:uFillTx/>
                <a:latin typeface="Calibri"/>
                <a:ea typeface="+mn-ea"/>
                <a:cs typeface="+mn-cs"/>
              </a:rPr>
              <a:t> WORK ON THIS</a:t>
            </a:r>
          </a:p>
        </p:txBody>
      </p:sp>
    </p:spTree>
    <p:extLst>
      <p:ext uri="{BB962C8B-B14F-4D97-AF65-F5344CB8AC3E}">
        <p14:creationId xmlns:p14="http://schemas.microsoft.com/office/powerpoint/2010/main" val="2898099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2667000" y="228600"/>
          <a:ext cx="6934200" cy="4343400"/>
        </p:xfrm>
        <a:graphic>
          <a:graphicData uri="http://schemas.openxmlformats.org/drawingml/2006/table">
            <a:tbl>
              <a:tblPr/>
              <a:tblGrid>
                <a:gridCol w="1903993">
                  <a:extLst>
                    <a:ext uri="{9D8B030D-6E8A-4147-A177-3AD203B41FA5}">
                      <a16:colId xmlns:a16="http://schemas.microsoft.com/office/drawing/2014/main" val="20000"/>
                    </a:ext>
                  </a:extLst>
                </a:gridCol>
                <a:gridCol w="1081857">
                  <a:extLst>
                    <a:ext uri="{9D8B030D-6E8A-4147-A177-3AD203B41FA5}">
                      <a16:colId xmlns:a16="http://schemas.microsoft.com/office/drawing/2014/main" val="20001"/>
                    </a:ext>
                  </a:extLst>
                </a:gridCol>
                <a:gridCol w="1116232">
                  <a:extLst>
                    <a:ext uri="{9D8B030D-6E8A-4147-A177-3AD203B41FA5}">
                      <a16:colId xmlns:a16="http://schemas.microsoft.com/office/drawing/2014/main" val="20002"/>
                    </a:ext>
                  </a:extLst>
                </a:gridCol>
                <a:gridCol w="1118142">
                  <a:extLst>
                    <a:ext uri="{9D8B030D-6E8A-4147-A177-3AD203B41FA5}">
                      <a16:colId xmlns:a16="http://schemas.microsoft.com/office/drawing/2014/main" val="20003"/>
                    </a:ext>
                  </a:extLst>
                </a:gridCol>
                <a:gridCol w="264497">
                  <a:extLst>
                    <a:ext uri="{9D8B030D-6E8A-4147-A177-3AD203B41FA5}">
                      <a16:colId xmlns:a16="http://schemas.microsoft.com/office/drawing/2014/main" val="20004"/>
                    </a:ext>
                  </a:extLst>
                </a:gridCol>
                <a:gridCol w="1449479">
                  <a:extLst>
                    <a:ext uri="{9D8B030D-6E8A-4147-A177-3AD203B41FA5}">
                      <a16:colId xmlns:a16="http://schemas.microsoft.com/office/drawing/2014/main" val="20005"/>
                    </a:ext>
                  </a:extLst>
                </a:gridCol>
              </a:tblGrid>
              <a:tr h="611686">
                <a:tc gridSpan="6">
                  <a:txBody>
                    <a:bodyPr/>
                    <a:lstStyle/>
                    <a:p>
                      <a:pPr marL="0" marR="0" algn="ctr">
                        <a:spcBef>
                          <a:spcPts val="0"/>
                        </a:spcBef>
                        <a:spcAft>
                          <a:spcPts val="0"/>
                        </a:spcAft>
                      </a:pPr>
                      <a:r>
                        <a:rPr lang="en-US" sz="1400" b="1" dirty="0">
                          <a:latin typeface="Century Gothic"/>
                          <a:ea typeface="Times New Roman"/>
                          <a:cs typeface="Arial"/>
                        </a:rPr>
                        <a:t>Descriptive title</a:t>
                      </a:r>
                      <a:endParaRPr lang="en-US" sz="1200" dirty="0">
                        <a:latin typeface="Times New Roman"/>
                        <a:ea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774507">
                <a:tc rowSpan="2">
                  <a:txBody>
                    <a:bodyPr/>
                    <a:lstStyle/>
                    <a:p>
                      <a:pPr marL="0" marR="0" algn="ctr">
                        <a:spcBef>
                          <a:spcPts val="0"/>
                        </a:spcBef>
                        <a:spcAft>
                          <a:spcPts val="0"/>
                        </a:spcAft>
                      </a:pPr>
                      <a:r>
                        <a:rPr lang="en-US" sz="1200" b="1">
                          <a:latin typeface="Century Gothic"/>
                          <a:ea typeface="Times New Roman"/>
                          <a:cs typeface="Arial"/>
                        </a:rPr>
                        <a:t>Manipulated Variable </a:t>
                      </a:r>
                      <a:r>
                        <a:rPr lang="en-US" sz="1000" b="1">
                          <a:latin typeface="Century Gothic"/>
                          <a:ea typeface="Times New Roman"/>
                          <a:cs typeface="Arial"/>
                        </a:rPr>
                        <a:t>(+ unit of measurement):</a:t>
                      </a:r>
                      <a:endParaRPr lang="en-US"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lgn="ctr">
                        <a:spcBef>
                          <a:spcPts val="0"/>
                        </a:spcBef>
                        <a:spcAft>
                          <a:spcPts val="0"/>
                        </a:spcAft>
                      </a:pPr>
                      <a:r>
                        <a:rPr lang="en-US" sz="1200" b="1" dirty="0">
                          <a:latin typeface="Century Gothic"/>
                          <a:ea typeface="Times New Roman"/>
                          <a:cs typeface="Arial"/>
                        </a:rPr>
                        <a:t>Responding Variable </a:t>
                      </a:r>
                      <a:endParaRPr lang="en-US" sz="1200" dirty="0">
                        <a:latin typeface="Times New Roman"/>
                        <a:ea typeface="Times New Roman"/>
                      </a:endParaRPr>
                    </a:p>
                    <a:p>
                      <a:pPr marL="0" marR="0" algn="ctr">
                        <a:spcBef>
                          <a:spcPts val="0"/>
                        </a:spcBef>
                        <a:spcAft>
                          <a:spcPts val="0"/>
                        </a:spcAft>
                      </a:pPr>
                      <a:r>
                        <a:rPr lang="en-US" sz="1000" b="1" dirty="0">
                          <a:latin typeface="Century Gothic"/>
                          <a:ea typeface="Times New Roman"/>
                          <a:cs typeface="Arial"/>
                        </a:rPr>
                        <a:t>(+ unit of measurement):</a:t>
                      </a:r>
                      <a:endParaRPr lang="en-US" sz="12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rowSpan="2">
                  <a:txBody>
                    <a:bodyPr/>
                    <a:lstStyle/>
                    <a:p>
                      <a:pPr marL="0" marR="0" algn="ctr">
                        <a:spcBef>
                          <a:spcPts val="0"/>
                        </a:spcBef>
                        <a:spcAft>
                          <a:spcPts val="0"/>
                        </a:spcAft>
                      </a:pPr>
                      <a:r>
                        <a:rPr lang="en-US" sz="1200" b="1">
                          <a:latin typeface="Century Gothic"/>
                          <a:ea typeface="Times New Roman"/>
                          <a:cs typeface="Arial"/>
                        </a:rPr>
                        <a:t> </a:t>
                      </a:r>
                      <a:endParaRPr lang="en-US" sz="120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spcBef>
                          <a:spcPts val="0"/>
                        </a:spcBef>
                        <a:spcAft>
                          <a:spcPts val="0"/>
                        </a:spcAft>
                      </a:pPr>
                      <a:endParaRPr lang="en-US"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22458">
                <a:tc vMerge="1">
                  <a:txBody>
                    <a:bodyPr/>
                    <a:lstStyle/>
                    <a:p>
                      <a:endParaRPr lang="en-US"/>
                    </a:p>
                  </a:txBody>
                  <a:tcPr/>
                </a:tc>
                <a:tc gridSpan="3">
                  <a:txBody>
                    <a:bodyPr/>
                    <a:lstStyle/>
                    <a:p>
                      <a:pPr marL="0" marR="0" algn="ctr">
                        <a:spcBef>
                          <a:spcPts val="0"/>
                        </a:spcBef>
                        <a:spcAft>
                          <a:spcPts val="0"/>
                        </a:spcAft>
                      </a:pPr>
                      <a:r>
                        <a:rPr lang="en-US" sz="1200" b="1">
                          <a:latin typeface="Century Gothic"/>
                          <a:ea typeface="Times New Roman"/>
                          <a:cs typeface="Arial"/>
                        </a:rPr>
                        <a:t>Trials</a:t>
                      </a:r>
                      <a:endParaRPr lang="en-US" sz="120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2"/>
                  </a:ext>
                </a:extLst>
              </a:tr>
              <a:tr h="844917">
                <a:tc>
                  <a:txBody>
                    <a:bodyPr/>
                    <a:lstStyle/>
                    <a:p>
                      <a:pPr marL="0" marR="0" algn="ctr">
                        <a:spcBef>
                          <a:spcPts val="0"/>
                        </a:spcBef>
                        <a:spcAft>
                          <a:spcPts val="0"/>
                        </a:spcAft>
                      </a:pPr>
                      <a:r>
                        <a:rPr lang="en-US" sz="1200" b="1">
                          <a:latin typeface="Century Gothic"/>
                          <a:ea typeface="Times New Roman"/>
                          <a:cs typeface="Arial"/>
                        </a:rPr>
                        <a:t>Levels of MV</a:t>
                      </a:r>
                      <a:endParaRPr lang="en-US" sz="120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a:latin typeface="Century Gothic"/>
                          <a:ea typeface="Times New Roman"/>
                          <a:cs typeface="Arial"/>
                        </a:rPr>
                        <a:t>#1</a:t>
                      </a:r>
                      <a:endParaRPr lang="en-US" sz="120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a:latin typeface="Century Gothic"/>
                          <a:ea typeface="Times New Roman"/>
                          <a:cs typeface="Arial"/>
                        </a:rPr>
                        <a:t>#2</a:t>
                      </a:r>
                      <a:endParaRPr lang="en-US" sz="120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a:latin typeface="Century Gothic"/>
                          <a:ea typeface="Times New Roman"/>
                          <a:cs typeface="Arial"/>
                        </a:rPr>
                        <a:t>#3</a:t>
                      </a:r>
                      <a:endParaRPr lang="en-US" sz="120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a:latin typeface="Century Gothic"/>
                          <a:ea typeface="Times New Roman"/>
                          <a:cs typeface="Arial"/>
                        </a:rPr>
                        <a:t> </a:t>
                      </a:r>
                      <a:endParaRPr lang="en-US" sz="120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a:latin typeface="Century Gothic"/>
                          <a:ea typeface="Times New Roman"/>
                          <a:cs typeface="Arial"/>
                        </a:rPr>
                        <a:t>Average of Trials</a:t>
                      </a:r>
                      <a:endParaRPr lang="en-US" sz="120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22458">
                <a:tc>
                  <a:txBody>
                    <a:bodyPr/>
                    <a:lstStyle/>
                    <a:p>
                      <a:pPr marL="0" marR="0">
                        <a:spcBef>
                          <a:spcPts val="0"/>
                        </a:spcBef>
                        <a:spcAft>
                          <a:spcPts val="0"/>
                        </a:spcAft>
                      </a:pPr>
                      <a:r>
                        <a:rPr lang="en-US" sz="1200" b="1">
                          <a:latin typeface="Century Gothic"/>
                          <a:ea typeface="Times New Roman"/>
                          <a:cs typeface="Arial"/>
                        </a:rPr>
                        <a:t> </a:t>
                      </a:r>
                      <a:endParaRPr lang="en-US" sz="120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a:latin typeface="Century Gothic"/>
                          <a:ea typeface="Times New Roman"/>
                          <a:cs typeface="Arial"/>
                        </a:rPr>
                        <a:t> </a:t>
                      </a:r>
                      <a:endParaRPr lang="en-US" sz="120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a:latin typeface="Century Gothic"/>
                          <a:ea typeface="Times New Roman"/>
                          <a:cs typeface="Arial"/>
                        </a:rPr>
                        <a:t> </a:t>
                      </a:r>
                      <a:endParaRPr lang="en-US" sz="120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a:latin typeface="Century Gothic"/>
                          <a:ea typeface="Times New Roman"/>
                          <a:cs typeface="Arial"/>
                        </a:rPr>
                        <a:t> </a:t>
                      </a:r>
                      <a:endParaRPr lang="en-US" sz="120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a:latin typeface="Century Gothic"/>
                          <a:ea typeface="Times New Roman"/>
                          <a:cs typeface="Arial"/>
                        </a:rPr>
                        <a:t> </a:t>
                      </a:r>
                      <a:endParaRPr lang="en-US" sz="120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a:latin typeface="Century Gothic"/>
                          <a:ea typeface="Times New Roman"/>
                          <a:cs typeface="Arial"/>
                        </a:rPr>
                        <a:t> </a:t>
                      </a:r>
                      <a:endParaRPr lang="en-US" sz="120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22458">
                <a:tc>
                  <a:txBody>
                    <a:bodyPr/>
                    <a:lstStyle/>
                    <a:p>
                      <a:pPr marL="0" marR="0">
                        <a:spcBef>
                          <a:spcPts val="0"/>
                        </a:spcBef>
                        <a:spcAft>
                          <a:spcPts val="0"/>
                        </a:spcAft>
                      </a:pPr>
                      <a:r>
                        <a:rPr lang="en-US" sz="1200" b="1">
                          <a:latin typeface="Century Gothic"/>
                          <a:ea typeface="Times New Roman"/>
                          <a:cs typeface="Arial"/>
                        </a:rPr>
                        <a:t> </a:t>
                      </a:r>
                      <a:endParaRPr lang="en-US" sz="120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a:latin typeface="Century Gothic"/>
                          <a:ea typeface="Times New Roman"/>
                          <a:cs typeface="Arial"/>
                        </a:rPr>
                        <a:t> </a:t>
                      </a:r>
                      <a:endParaRPr lang="en-US" sz="120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a:latin typeface="Century Gothic"/>
                          <a:ea typeface="Times New Roman"/>
                          <a:cs typeface="Arial"/>
                        </a:rPr>
                        <a:t> </a:t>
                      </a:r>
                      <a:endParaRPr lang="en-US" sz="120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a:latin typeface="Century Gothic"/>
                          <a:ea typeface="Times New Roman"/>
                          <a:cs typeface="Arial"/>
                        </a:rPr>
                        <a:t> </a:t>
                      </a:r>
                      <a:endParaRPr lang="en-US" sz="120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a:latin typeface="Century Gothic"/>
                          <a:ea typeface="Times New Roman"/>
                          <a:cs typeface="Arial"/>
                        </a:rPr>
                        <a:t> </a:t>
                      </a:r>
                      <a:endParaRPr lang="en-US" sz="120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a:latin typeface="Century Gothic"/>
                          <a:ea typeface="Times New Roman"/>
                          <a:cs typeface="Arial"/>
                        </a:rPr>
                        <a:t> </a:t>
                      </a:r>
                      <a:endParaRPr lang="en-US" sz="120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422458">
                <a:tc>
                  <a:txBody>
                    <a:bodyPr/>
                    <a:lstStyle/>
                    <a:p>
                      <a:pPr marL="0" marR="0">
                        <a:spcBef>
                          <a:spcPts val="0"/>
                        </a:spcBef>
                        <a:spcAft>
                          <a:spcPts val="0"/>
                        </a:spcAft>
                      </a:pPr>
                      <a:r>
                        <a:rPr lang="en-US" sz="1200" b="1">
                          <a:latin typeface="Century Gothic"/>
                          <a:ea typeface="Times New Roman"/>
                          <a:cs typeface="Arial"/>
                        </a:rPr>
                        <a:t> </a:t>
                      </a:r>
                      <a:endParaRPr lang="en-US" sz="120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a:latin typeface="Century Gothic"/>
                          <a:ea typeface="Times New Roman"/>
                          <a:cs typeface="Arial"/>
                        </a:rPr>
                        <a:t> </a:t>
                      </a:r>
                      <a:endParaRPr lang="en-US" sz="120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a:latin typeface="Century Gothic"/>
                          <a:ea typeface="Times New Roman"/>
                          <a:cs typeface="Arial"/>
                        </a:rPr>
                        <a:t> </a:t>
                      </a:r>
                      <a:endParaRPr lang="en-US" sz="120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a:latin typeface="Century Gothic"/>
                          <a:ea typeface="Times New Roman"/>
                          <a:cs typeface="Arial"/>
                        </a:rPr>
                        <a:t> </a:t>
                      </a:r>
                      <a:endParaRPr lang="en-US" sz="120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a:latin typeface="Century Gothic"/>
                          <a:ea typeface="Times New Roman"/>
                          <a:cs typeface="Arial"/>
                        </a:rPr>
                        <a:t> </a:t>
                      </a:r>
                      <a:endParaRPr lang="en-US" sz="120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a:latin typeface="Century Gothic"/>
                          <a:ea typeface="Times New Roman"/>
                          <a:cs typeface="Arial"/>
                        </a:rPr>
                        <a:t> </a:t>
                      </a:r>
                      <a:endParaRPr lang="en-US" sz="120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422458">
                <a:tc>
                  <a:txBody>
                    <a:bodyPr/>
                    <a:lstStyle/>
                    <a:p>
                      <a:pPr marL="0" marR="0">
                        <a:spcBef>
                          <a:spcPts val="0"/>
                        </a:spcBef>
                        <a:spcAft>
                          <a:spcPts val="0"/>
                        </a:spcAft>
                      </a:pPr>
                      <a:r>
                        <a:rPr lang="en-US" sz="1200" b="1">
                          <a:latin typeface="Century Gothic"/>
                          <a:ea typeface="Times New Roman"/>
                          <a:cs typeface="Arial"/>
                        </a:rPr>
                        <a:t> </a:t>
                      </a:r>
                      <a:endParaRPr lang="en-US" sz="120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a:latin typeface="Century Gothic"/>
                          <a:ea typeface="Times New Roman"/>
                          <a:cs typeface="Arial"/>
                        </a:rPr>
                        <a:t> </a:t>
                      </a:r>
                      <a:endParaRPr lang="en-US" sz="120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a:latin typeface="Century Gothic"/>
                          <a:ea typeface="Times New Roman"/>
                          <a:cs typeface="Arial"/>
                        </a:rPr>
                        <a:t> </a:t>
                      </a:r>
                      <a:endParaRPr lang="en-US" sz="120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a:latin typeface="Century Gothic"/>
                          <a:ea typeface="Times New Roman"/>
                          <a:cs typeface="Arial"/>
                        </a:rPr>
                        <a:t> </a:t>
                      </a:r>
                      <a:endParaRPr lang="en-US" sz="120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a:latin typeface="Century Gothic"/>
                          <a:ea typeface="Times New Roman"/>
                          <a:cs typeface="Arial"/>
                        </a:rPr>
                        <a:t> </a:t>
                      </a:r>
                      <a:endParaRPr lang="en-US" sz="120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dirty="0">
                          <a:latin typeface="Century Gothic"/>
                          <a:ea typeface="Times New Roman"/>
                          <a:cs typeface="Arial"/>
                        </a:rPr>
                        <a:t> </a:t>
                      </a:r>
                      <a:endParaRPr lang="en-US" sz="1200" dirty="0">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6" name="Rectangle 5"/>
          <p:cNvSpPr/>
          <p:nvPr/>
        </p:nvSpPr>
        <p:spPr>
          <a:xfrm>
            <a:off x="2362200" y="4648200"/>
            <a:ext cx="7924800" cy="1938992"/>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srgbClr val="7030A0"/>
                </a:solidFill>
                <a:effectLst/>
                <a:uLnTx/>
                <a:uFillTx/>
                <a:latin typeface="Century Gothic" pitchFamily="34" charset="0"/>
                <a:ea typeface="Times New Roman" pitchFamily="18" charset="0"/>
                <a:cs typeface="+mn-cs"/>
              </a:rPr>
              <a:t>This table can be made using MS Word, MS Excel or by hand.</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srgbClr val="7030A0"/>
                </a:solidFill>
                <a:effectLst/>
                <a:uLnTx/>
                <a:uFillTx/>
                <a:latin typeface="Century Gothic" pitchFamily="34" charset="0"/>
                <a:ea typeface="Times New Roman" pitchFamily="18" charset="0"/>
                <a:cs typeface="+mn-cs"/>
              </a:rPr>
              <a:t> </a:t>
            </a:r>
            <a:endParaRPr kumimoji="0" lang="en-US" sz="2000" b="0" i="0" u="none" strike="noStrike" kern="1200" cap="none" spc="0" normalizeH="0" baseline="0" noProof="0" dirty="0">
              <a:ln>
                <a:noFill/>
              </a:ln>
              <a:solidFill>
                <a:prstClr val="black"/>
              </a:solidFill>
              <a:effectLst/>
              <a:uLnTx/>
              <a:uFillTx/>
              <a:latin typeface="Arial"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srgbClr val="7030A0"/>
                </a:solidFill>
                <a:effectLst/>
                <a:uLnTx/>
                <a:uFillTx/>
                <a:latin typeface="Century Gothic" pitchFamily="34" charset="0"/>
                <a:ea typeface="Times New Roman" pitchFamily="18" charset="0"/>
                <a:cs typeface="+mn-cs"/>
              </a:rPr>
              <a:t> </a:t>
            </a:r>
            <a:r>
              <a:rPr kumimoji="0" lang="en-US" sz="2000" b="1" i="0" u="none" strike="noStrike" kern="1200" cap="none" spc="0" normalizeH="0" baseline="0" noProof="0" dirty="0">
                <a:ln>
                  <a:noFill/>
                </a:ln>
                <a:solidFill>
                  <a:srgbClr val="000000"/>
                </a:solidFill>
                <a:effectLst/>
                <a:uLnTx/>
                <a:uFillTx/>
                <a:latin typeface="Century Gothic" pitchFamily="34" charset="0"/>
                <a:ea typeface="Times New Roman" pitchFamily="18" charset="0"/>
                <a:cs typeface="+mn-cs"/>
              </a:rPr>
              <a:t>D</a:t>
            </a:r>
            <a:r>
              <a:rPr kumimoji="0" lang="en-US" sz="2000" b="1" i="0" u="none" strike="noStrike" kern="1200" cap="none" spc="0" normalizeH="0" baseline="0" noProof="0" dirty="0" bmk="">
                <a:ln>
                  <a:noFill/>
                </a:ln>
                <a:solidFill>
                  <a:srgbClr val="000000"/>
                </a:solidFill>
                <a:effectLst/>
                <a:uLnTx/>
                <a:uFillTx/>
                <a:latin typeface="Century Gothic" pitchFamily="34" charset="0"/>
                <a:ea typeface="Times New Roman" pitchFamily="18" charset="0"/>
                <a:cs typeface="+mn-cs"/>
              </a:rPr>
              <a:t>ata Tables </a:t>
            </a:r>
            <a:r>
              <a:rPr kumimoji="0" lang="en-US" sz="2000" b="1" i="0" u="none" strike="noStrike" kern="1200" cap="none" spc="0" normalizeH="0" baseline="0" noProof="0" dirty="0">
                <a:ln>
                  <a:noFill/>
                </a:ln>
                <a:solidFill>
                  <a:srgbClr val="000000"/>
                </a:solidFill>
                <a:effectLst/>
                <a:uLnTx/>
                <a:uFillTx/>
                <a:latin typeface="Century Gothic" pitchFamily="34" charset="0"/>
                <a:ea typeface="Times New Roman" pitchFamily="18" charset="0"/>
                <a:cs typeface="+mn-cs"/>
              </a:rPr>
              <a:t>drawn by hand:</a:t>
            </a:r>
            <a:endParaRPr kumimoji="0" lang="en-US" sz="2000" b="0" i="0" u="none" strike="noStrike" kern="1200" cap="none" spc="0" normalizeH="0" baseline="0" noProof="0" dirty="0">
              <a:ln>
                <a:noFill/>
              </a:ln>
              <a:solidFill>
                <a:prstClr val="black"/>
              </a:solidFill>
              <a:effectLst/>
              <a:uLnTx/>
              <a:uFillTx/>
              <a:latin typeface="Arial" pitchFamily="34" charset="0"/>
              <a:ea typeface="+mn-ea"/>
              <a:cs typeface="+mn-cs"/>
            </a:endParaRPr>
          </a:p>
          <a:p>
            <a:pPr marL="457200" marR="0" lvl="1" indent="0" algn="l" defTabSz="914400" rtl="0" eaLnBrk="0" fontAlgn="base" latinLnBrk="0" hangingPunct="0">
              <a:lnSpc>
                <a:spcPct val="100000"/>
              </a:lnSpc>
              <a:spcBef>
                <a:spcPct val="0"/>
              </a:spcBef>
              <a:spcAft>
                <a:spcPct val="0"/>
              </a:spcAft>
              <a:buClrTx/>
              <a:buSzTx/>
              <a:buFont typeface="Symbol" pitchFamily="18" charset="2"/>
              <a:buChar char=""/>
              <a:tabLst/>
              <a:defRPr/>
            </a:pPr>
            <a:r>
              <a:rPr kumimoji="0" lang="en-US" sz="2000" b="0" i="0" u="none" strike="noStrike" kern="1200" cap="none" spc="0" normalizeH="0" baseline="0" noProof="0" dirty="0">
                <a:ln>
                  <a:noFill/>
                </a:ln>
                <a:solidFill>
                  <a:srgbClr val="7030A0"/>
                </a:solidFill>
                <a:effectLst/>
                <a:uLnTx/>
                <a:uFillTx/>
                <a:latin typeface="Century Gothic" pitchFamily="34" charset="0"/>
                <a:ea typeface="Times New Roman" pitchFamily="18" charset="0"/>
                <a:cs typeface="+mn-cs"/>
              </a:rPr>
              <a:t>Use a ruler.</a:t>
            </a:r>
            <a:endParaRPr kumimoji="0" lang="en-US" sz="2000" b="0" i="0" u="none" strike="noStrike" kern="1200" cap="none" spc="0" normalizeH="0" baseline="0" noProof="0" dirty="0">
              <a:ln>
                <a:noFill/>
              </a:ln>
              <a:solidFill>
                <a:prstClr val="black"/>
              </a:solidFill>
              <a:effectLst/>
              <a:uLnTx/>
              <a:uFillTx/>
              <a:latin typeface="Arial" pitchFamily="34" charset="0"/>
              <a:ea typeface="+mn-ea"/>
              <a:cs typeface="+mn-cs"/>
            </a:endParaRPr>
          </a:p>
          <a:p>
            <a:pPr marL="457200" marR="0" lvl="1" indent="0" algn="l" defTabSz="914400" rtl="0" eaLnBrk="0" fontAlgn="base" latinLnBrk="0" hangingPunct="0">
              <a:lnSpc>
                <a:spcPct val="100000"/>
              </a:lnSpc>
              <a:spcBef>
                <a:spcPct val="0"/>
              </a:spcBef>
              <a:spcAft>
                <a:spcPct val="0"/>
              </a:spcAft>
              <a:buClrTx/>
              <a:buSzTx/>
              <a:buFont typeface="Symbol" pitchFamily="18" charset="2"/>
              <a:buChar char=""/>
              <a:tabLst/>
              <a:defRPr/>
            </a:pPr>
            <a:r>
              <a:rPr kumimoji="0" lang="en-US" sz="2000" b="0" i="0" u="none" strike="noStrike" kern="1200" cap="none" spc="0" normalizeH="0" baseline="0" noProof="0" dirty="0">
                <a:ln>
                  <a:noFill/>
                </a:ln>
                <a:solidFill>
                  <a:srgbClr val="7030A0"/>
                </a:solidFill>
                <a:effectLst/>
                <a:uLnTx/>
                <a:uFillTx/>
                <a:latin typeface="Century Gothic" pitchFamily="34" charset="0"/>
                <a:ea typeface="Times New Roman" pitchFamily="18" charset="0"/>
                <a:cs typeface="+mn-cs"/>
              </a:rPr>
              <a:t>Neat and legible.</a:t>
            </a:r>
            <a:endParaRPr kumimoji="0" lang="en-US" sz="2000" b="0" i="0" u="none" strike="noStrike" kern="1200" cap="none" spc="0" normalizeH="0" baseline="0" noProof="0" dirty="0">
              <a:ln>
                <a:noFill/>
              </a:ln>
              <a:solidFill>
                <a:prstClr val="black"/>
              </a:solidFill>
              <a:effectLst/>
              <a:uLnTx/>
              <a:uFillTx/>
              <a:latin typeface="Arial" pitchFamily="34" charset="0"/>
              <a:ea typeface="+mn-ea"/>
              <a:cs typeface="+mn-cs"/>
            </a:endParaRPr>
          </a:p>
          <a:p>
            <a:pPr marL="457200" marR="0" lvl="1" indent="0" algn="l" defTabSz="914400" rtl="0" eaLnBrk="0" fontAlgn="base" latinLnBrk="0" hangingPunct="0">
              <a:lnSpc>
                <a:spcPct val="100000"/>
              </a:lnSpc>
              <a:spcBef>
                <a:spcPct val="0"/>
              </a:spcBef>
              <a:spcAft>
                <a:spcPct val="0"/>
              </a:spcAft>
              <a:buClrTx/>
              <a:buSzTx/>
              <a:buFont typeface="Symbol" pitchFamily="18" charset="2"/>
              <a:buChar char=""/>
              <a:tabLst/>
              <a:defRPr/>
            </a:pPr>
            <a:r>
              <a:rPr kumimoji="0" lang="en-US" sz="2000" b="0" i="0" u="none" strike="noStrike" kern="1200" cap="none" spc="0" normalizeH="0" baseline="0" noProof="0" dirty="0">
                <a:ln>
                  <a:noFill/>
                </a:ln>
                <a:solidFill>
                  <a:srgbClr val="7030A0"/>
                </a:solidFill>
                <a:effectLst/>
                <a:uLnTx/>
                <a:uFillTx/>
                <a:latin typeface="Century Gothic" pitchFamily="34" charset="0"/>
                <a:ea typeface="Times New Roman" pitchFamily="18" charset="0"/>
                <a:cs typeface="+mn-cs"/>
              </a:rPr>
              <a:t>Make it big enough that I can read it!</a:t>
            </a:r>
            <a:endParaRPr kumimoji="0" lang="en-US" sz="2000" b="0" i="0" u="none" strike="noStrike" kern="1200" cap="none" spc="0" normalizeH="0" baseline="0" noProof="0" dirty="0">
              <a:ln>
                <a:noFill/>
              </a:ln>
              <a:solidFill>
                <a:prstClr val="black"/>
              </a:solidFill>
              <a:effectLst/>
              <a:uLnTx/>
              <a:uFillTx/>
              <a:latin typeface="Arial" pitchFamily="34" charset="0"/>
              <a:ea typeface="+mn-ea"/>
              <a:cs typeface="+mn-cs"/>
            </a:endParaRPr>
          </a:p>
        </p:txBody>
      </p:sp>
    </p:spTree>
    <p:extLst>
      <p:ext uri="{BB962C8B-B14F-4D97-AF65-F5344CB8AC3E}">
        <p14:creationId xmlns:p14="http://schemas.microsoft.com/office/powerpoint/2010/main" val="6015971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2362200" y="0"/>
            <a:ext cx="8305800" cy="63094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tab pos="228600" algn="l"/>
              </a:tabLst>
              <a:defRPr/>
            </a:pPr>
            <a:endParaRPr kumimoji="0" lang="en-US" sz="1200" b="1" i="0" u="none" strike="noStrike" kern="1200" cap="none" spc="0" normalizeH="0" baseline="0" noProof="0" dirty="0">
              <a:ln>
                <a:noFill/>
              </a:ln>
              <a:solidFill>
                <a:prstClr val="black"/>
              </a:solidFill>
              <a:effectLst/>
              <a:uLnTx/>
              <a:uFillTx/>
              <a:latin typeface="Century Gothic" pitchFamily="34" charset="0"/>
              <a:ea typeface="Times New Roman" pitchFamily="18" charset="0"/>
              <a:cs typeface="+mn-cs"/>
            </a:endParaRPr>
          </a:p>
          <a:p>
            <a:pPr marL="0" marR="0" lvl="0" indent="0" algn="l" defTabSz="914400" rtl="0" eaLnBrk="1" fontAlgn="base" latinLnBrk="0" hangingPunct="1">
              <a:lnSpc>
                <a:spcPct val="100000"/>
              </a:lnSpc>
              <a:spcBef>
                <a:spcPct val="0"/>
              </a:spcBef>
              <a:spcAft>
                <a:spcPct val="0"/>
              </a:spcAft>
              <a:buClrTx/>
              <a:buSzTx/>
              <a:buFontTx/>
              <a:buChar char="•"/>
              <a:tabLst>
                <a:tab pos="228600" algn="l"/>
              </a:tabLst>
              <a:defRPr/>
            </a:pPr>
            <a:endParaRPr kumimoji="0" lang="en-US" sz="1200" b="1" i="0" u="none" strike="noStrike" kern="1200" cap="none" spc="0" normalizeH="0" baseline="0" noProof="0" dirty="0">
              <a:ln>
                <a:noFill/>
              </a:ln>
              <a:solidFill>
                <a:prstClr val="black"/>
              </a:solidFill>
              <a:effectLst/>
              <a:uLnTx/>
              <a:uFillTx/>
              <a:latin typeface="Century Gothic" pitchFamily="34" charset="0"/>
              <a:ea typeface="Times New Roman" pitchFamily="18" charset="0"/>
              <a:cs typeface="+mn-cs"/>
            </a:endParaRPr>
          </a:p>
          <a:p>
            <a:pPr marL="0" marR="0" lvl="0" indent="0" algn="l" defTabSz="914400" rtl="0" eaLnBrk="1" fontAlgn="base" latinLnBrk="0" hangingPunct="1">
              <a:lnSpc>
                <a:spcPct val="100000"/>
              </a:lnSpc>
              <a:spcBef>
                <a:spcPct val="0"/>
              </a:spcBef>
              <a:spcAft>
                <a:spcPct val="0"/>
              </a:spcAft>
              <a:buClrTx/>
              <a:buSzTx/>
              <a:buFontTx/>
              <a:buChar char="•"/>
              <a:tabLst>
                <a:tab pos="228600" algn="l"/>
              </a:tabLst>
              <a:defRPr/>
            </a:pPr>
            <a:endParaRPr kumimoji="0" lang="en-US" sz="1200" b="1" i="0" u="none" strike="noStrike" kern="1200" cap="none" spc="0" normalizeH="0" baseline="0" noProof="0" dirty="0">
              <a:ln>
                <a:noFill/>
              </a:ln>
              <a:solidFill>
                <a:prstClr val="black"/>
              </a:solidFill>
              <a:effectLst/>
              <a:uLnTx/>
              <a:uFillTx/>
              <a:latin typeface="Century Gothic" pitchFamily="34" charset="0"/>
              <a:ea typeface="Times New Roman" pitchFamily="18" charset="0"/>
              <a:cs typeface="+mn-cs"/>
            </a:endParaRPr>
          </a:p>
          <a:p>
            <a:pPr marL="0" marR="0" lvl="0" indent="0" algn="l" defTabSz="914400" rtl="0" eaLnBrk="1" fontAlgn="base" latinLnBrk="0" hangingPunct="1">
              <a:lnSpc>
                <a:spcPct val="100000"/>
              </a:lnSpc>
              <a:spcBef>
                <a:spcPct val="0"/>
              </a:spcBef>
              <a:spcAft>
                <a:spcPct val="0"/>
              </a:spcAft>
              <a:buClrTx/>
              <a:buSzTx/>
              <a:buFontTx/>
              <a:buNone/>
              <a:tabLst>
                <a:tab pos="228600" algn="l"/>
              </a:tabLst>
              <a:defRPr/>
            </a:pPr>
            <a:r>
              <a:rPr kumimoji="0" lang="en-US" sz="3200" b="1" i="0" u="none" strike="noStrike" kern="1200" cap="none" spc="0" normalizeH="0" baseline="0" noProof="0" dirty="0">
                <a:ln>
                  <a:noFill/>
                </a:ln>
                <a:solidFill>
                  <a:srgbClr val="1F497D"/>
                </a:solidFill>
                <a:effectLst/>
                <a:uLnTx/>
                <a:uFillTx/>
                <a:latin typeface="Century Gothic" pitchFamily="34" charset="0"/>
                <a:ea typeface="Times New Roman" pitchFamily="18" charset="0"/>
                <a:cs typeface="+mn-cs"/>
              </a:rPr>
              <a:t>8) Data Analysis:</a:t>
            </a:r>
            <a:endParaRPr kumimoji="0" lang="en-US" sz="3200" b="0" i="0" u="none" strike="noStrike" kern="1200" cap="none" spc="0" normalizeH="0" baseline="0" noProof="0" dirty="0">
              <a:ln>
                <a:noFill/>
              </a:ln>
              <a:solidFill>
                <a:srgbClr val="1F497D"/>
              </a:solidFill>
              <a:effectLst/>
              <a:uLnTx/>
              <a:uFillTx/>
              <a:latin typeface="Arial"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Lst>
              <a:defRPr/>
            </a:pPr>
            <a:r>
              <a:rPr kumimoji="0" lang="en-US" sz="2400" b="0" i="0" u="none" strike="noStrike" kern="1200" cap="none" spc="0" normalizeH="0" baseline="0" noProof="0" dirty="0">
                <a:ln>
                  <a:noFill/>
                </a:ln>
                <a:solidFill>
                  <a:srgbClr val="7030A0"/>
                </a:solidFill>
                <a:effectLst/>
                <a:uLnTx/>
                <a:uFillTx/>
                <a:latin typeface="Century Gothic" pitchFamily="34" charset="0"/>
                <a:ea typeface="Times New Roman" pitchFamily="18" charset="0"/>
                <a:cs typeface="+mn-cs"/>
              </a:rPr>
              <a:t>Process data in a meaningful way</a:t>
            </a:r>
          </a:p>
          <a:p>
            <a:pPr marL="0" marR="0" lvl="0" indent="0" algn="l" defTabSz="914400" rtl="0" eaLnBrk="0" fontAlgn="base" latinLnBrk="0" hangingPunct="0">
              <a:lnSpc>
                <a:spcPct val="100000"/>
              </a:lnSpc>
              <a:spcBef>
                <a:spcPct val="0"/>
              </a:spcBef>
              <a:spcAft>
                <a:spcPct val="0"/>
              </a:spcAft>
              <a:buClrTx/>
              <a:buSzTx/>
              <a:buFontTx/>
              <a:buNone/>
              <a:tabLst>
                <a:tab pos="228600" algn="l"/>
              </a:tabLst>
              <a:defRPr/>
            </a:pPr>
            <a:endParaRPr kumimoji="0" lang="en-US" sz="2400" b="0" i="0" u="none" strike="noStrike" kern="1200" cap="none" spc="0" normalizeH="0" baseline="0" noProof="0" dirty="0">
              <a:ln>
                <a:noFill/>
              </a:ln>
              <a:solidFill>
                <a:prstClr val="black"/>
              </a:solidFill>
              <a:effectLst/>
              <a:uLnTx/>
              <a:uFillTx/>
              <a:latin typeface="Arial"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Lst>
              <a:defRPr/>
            </a:pPr>
            <a:r>
              <a:rPr kumimoji="0" lang="en-US" sz="2400" b="0" i="0" u="none" strike="noStrike" kern="1200" cap="none" spc="0" normalizeH="0" baseline="0" noProof="0" dirty="0">
                <a:ln>
                  <a:noFill/>
                </a:ln>
                <a:solidFill>
                  <a:srgbClr val="7030A0"/>
                </a:solidFill>
                <a:effectLst/>
                <a:uLnTx/>
                <a:uFillTx/>
                <a:latin typeface="Century Gothic" pitchFamily="34" charset="0"/>
                <a:ea typeface="Times New Roman" pitchFamily="18" charset="0"/>
                <a:cs typeface="+mn-cs"/>
              </a:rPr>
              <a:t>Look for patterns and trends</a:t>
            </a:r>
          </a:p>
          <a:p>
            <a:pPr marL="0" marR="0" lvl="0" indent="0" algn="l" defTabSz="914400" rtl="0" eaLnBrk="0" fontAlgn="base" latinLnBrk="0" hangingPunct="0">
              <a:lnSpc>
                <a:spcPct val="100000"/>
              </a:lnSpc>
              <a:spcBef>
                <a:spcPct val="0"/>
              </a:spcBef>
              <a:spcAft>
                <a:spcPct val="0"/>
              </a:spcAft>
              <a:buClrTx/>
              <a:buSzTx/>
              <a:buFontTx/>
              <a:buNone/>
              <a:tabLst>
                <a:tab pos="228600" algn="l"/>
              </a:tabLst>
              <a:defRPr/>
            </a:pPr>
            <a:endParaRPr kumimoji="0" lang="en-US" sz="2400" b="0" i="0" u="none" strike="noStrike" kern="1200" cap="none" spc="0" normalizeH="0" baseline="0" noProof="0" dirty="0">
              <a:ln>
                <a:noFill/>
              </a:ln>
              <a:solidFill>
                <a:prstClr val="black"/>
              </a:solidFill>
              <a:effectLst/>
              <a:uLnTx/>
              <a:uFillTx/>
              <a:latin typeface="Arial"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Lst>
              <a:defRPr/>
            </a:pPr>
            <a:r>
              <a:rPr kumimoji="0" lang="en-US" sz="2400" b="0" i="0" u="none" strike="noStrike" kern="1200" cap="none" spc="0" normalizeH="0" baseline="0" noProof="0" dirty="0">
                <a:ln>
                  <a:noFill/>
                </a:ln>
                <a:solidFill>
                  <a:srgbClr val="7030A0"/>
                </a:solidFill>
                <a:effectLst/>
                <a:uLnTx/>
                <a:uFillTx/>
                <a:latin typeface="Century Gothic" pitchFamily="34" charset="0"/>
                <a:ea typeface="Times New Roman" pitchFamily="18" charset="0"/>
                <a:cs typeface="+mn-cs"/>
              </a:rPr>
              <a:t>Graph and or mathematical calculations</a:t>
            </a:r>
          </a:p>
          <a:p>
            <a:pPr marL="0" marR="0" lvl="0" indent="0" algn="l" defTabSz="914400" rtl="0" eaLnBrk="0" fontAlgn="base" latinLnBrk="0" hangingPunct="0">
              <a:lnSpc>
                <a:spcPct val="100000"/>
              </a:lnSpc>
              <a:spcBef>
                <a:spcPct val="0"/>
              </a:spcBef>
              <a:spcAft>
                <a:spcPct val="0"/>
              </a:spcAft>
              <a:buClrTx/>
              <a:buSzTx/>
              <a:buFontTx/>
              <a:buNone/>
              <a:tabLst>
                <a:tab pos="228600" algn="l"/>
              </a:tabLst>
              <a:defRPr/>
            </a:pPr>
            <a:endParaRPr kumimoji="0" lang="en-US" sz="2400" b="0" i="0" u="none" strike="noStrike" kern="1200" cap="none" spc="0" normalizeH="0" baseline="0" noProof="0" dirty="0">
              <a:ln>
                <a:noFill/>
              </a:ln>
              <a:solidFill>
                <a:prstClr val="black"/>
              </a:solidFill>
              <a:effectLst/>
              <a:uLnTx/>
              <a:uFillTx/>
              <a:latin typeface="Arial"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defRPr/>
            </a:pPr>
            <a:r>
              <a:rPr kumimoji="0" lang="en-US" sz="2400" b="0" i="0" u="sng" strike="noStrike" kern="1200" cap="none" spc="0" normalizeH="0" baseline="0" noProof="0" dirty="0">
                <a:ln>
                  <a:noFill/>
                </a:ln>
                <a:solidFill>
                  <a:srgbClr val="000000"/>
                </a:solidFill>
                <a:effectLst/>
                <a:uLnTx/>
                <a:uFillTx/>
                <a:latin typeface="Century Gothic" pitchFamily="34" charset="0"/>
                <a:ea typeface="Times New Roman" pitchFamily="18" charset="0"/>
                <a:cs typeface="+mn-cs"/>
              </a:rPr>
              <a:t>Graph:</a:t>
            </a:r>
            <a:r>
              <a:rPr kumimoji="0" lang="en-US" sz="2400" b="0" i="0" u="none" strike="noStrike" kern="1200" cap="none" spc="0" normalizeH="0" baseline="0" noProof="0" dirty="0">
                <a:ln>
                  <a:noFill/>
                </a:ln>
                <a:solidFill>
                  <a:srgbClr val="7030A0"/>
                </a:solidFill>
                <a:effectLst/>
                <a:uLnTx/>
                <a:uFillTx/>
                <a:latin typeface="Century Gothic" pitchFamily="34" charset="0"/>
                <a:ea typeface="Times New Roman" pitchFamily="18" charset="0"/>
                <a:cs typeface="+mn-cs"/>
              </a:rPr>
              <a:t>  See example…..</a:t>
            </a:r>
          </a:p>
          <a:p>
            <a:pPr marL="0" marR="0" lvl="0" indent="0" algn="l" defTabSz="914400" rtl="0" eaLnBrk="0" fontAlgn="base" latinLnBrk="0" hangingPunct="0">
              <a:lnSpc>
                <a:spcPct val="100000"/>
              </a:lnSpc>
              <a:spcBef>
                <a:spcPct val="0"/>
              </a:spcBef>
              <a:spcAft>
                <a:spcPct val="0"/>
              </a:spcAft>
              <a:buClrTx/>
              <a:buSzTx/>
              <a:buFontTx/>
              <a:buNone/>
              <a:tabLst>
                <a:tab pos="228600" algn="l"/>
              </a:tabLst>
              <a:defRPr/>
            </a:pPr>
            <a:endParaRPr kumimoji="0" lang="en-US" sz="2400" b="0" i="0" u="none" strike="noStrike" kern="1200" cap="none" spc="0" normalizeH="0" baseline="0" noProof="0" dirty="0">
              <a:ln>
                <a:noFill/>
              </a:ln>
              <a:solidFill>
                <a:prstClr val="black"/>
              </a:solidFill>
              <a:effectLst/>
              <a:uLnTx/>
              <a:uFillTx/>
              <a:latin typeface="Arial" pitchFamily="34" charset="0"/>
              <a:ea typeface="+mn-ea"/>
              <a:cs typeface="+mn-cs"/>
            </a:endParaRPr>
          </a:p>
          <a:p>
            <a:pPr marL="457200" marR="0" lvl="1" indent="0" algn="l" defTabSz="914400" rtl="0" eaLnBrk="0" fontAlgn="base" latinLnBrk="0" hangingPunct="0">
              <a:lnSpc>
                <a:spcPct val="100000"/>
              </a:lnSpc>
              <a:spcBef>
                <a:spcPct val="0"/>
              </a:spcBef>
              <a:spcAft>
                <a:spcPct val="0"/>
              </a:spcAft>
              <a:buClrTx/>
              <a:buSzTx/>
              <a:buFont typeface="Symbol" pitchFamily="18" charset="2"/>
              <a:buChar char=""/>
              <a:tabLst>
                <a:tab pos="228600" algn="l"/>
              </a:tabLst>
              <a:defRPr/>
            </a:pPr>
            <a:r>
              <a:rPr kumimoji="0" lang="en-US" sz="2400" b="0" i="0" u="none" strike="noStrike" kern="1200" cap="none" spc="0" normalizeH="0" baseline="0" noProof="0" dirty="0">
                <a:ln>
                  <a:noFill/>
                </a:ln>
                <a:solidFill>
                  <a:srgbClr val="7030A0"/>
                </a:solidFill>
                <a:effectLst/>
                <a:uLnTx/>
                <a:uFillTx/>
                <a:latin typeface="Century Gothic" pitchFamily="34" charset="0"/>
                <a:ea typeface="Times New Roman" pitchFamily="18" charset="0"/>
                <a:cs typeface="+mn-cs"/>
              </a:rPr>
              <a:t>Variables listed with units of measurement</a:t>
            </a:r>
          </a:p>
          <a:p>
            <a:pPr marL="457200" marR="0" lvl="1" indent="0" algn="l" defTabSz="914400" rtl="0" eaLnBrk="0" fontAlgn="base" latinLnBrk="0" hangingPunct="0">
              <a:lnSpc>
                <a:spcPct val="100000"/>
              </a:lnSpc>
              <a:spcBef>
                <a:spcPct val="0"/>
              </a:spcBef>
              <a:spcAft>
                <a:spcPct val="0"/>
              </a:spcAft>
              <a:buClrTx/>
              <a:buSzTx/>
              <a:buFontTx/>
              <a:buNone/>
              <a:tabLst>
                <a:tab pos="228600" algn="l"/>
              </a:tabLst>
              <a:defRPr/>
            </a:pPr>
            <a:endParaRPr kumimoji="0" lang="en-US" sz="2400" b="0" i="0" u="none" strike="noStrike" kern="1200" cap="none" spc="0" normalizeH="0" baseline="0" noProof="0" dirty="0">
              <a:ln>
                <a:noFill/>
              </a:ln>
              <a:solidFill>
                <a:prstClr val="black"/>
              </a:solidFill>
              <a:effectLst/>
              <a:uLnTx/>
              <a:uFillTx/>
              <a:latin typeface="Arial" pitchFamily="34" charset="0"/>
              <a:ea typeface="+mn-ea"/>
              <a:cs typeface="+mn-cs"/>
            </a:endParaRPr>
          </a:p>
          <a:p>
            <a:pPr marL="457200" marR="0" lvl="1" indent="0" algn="l" defTabSz="914400" rtl="0" eaLnBrk="0" fontAlgn="base" latinLnBrk="0" hangingPunct="0">
              <a:lnSpc>
                <a:spcPct val="100000"/>
              </a:lnSpc>
              <a:spcBef>
                <a:spcPct val="0"/>
              </a:spcBef>
              <a:spcAft>
                <a:spcPct val="0"/>
              </a:spcAft>
              <a:buClrTx/>
              <a:buSzTx/>
              <a:buFont typeface="Symbol" pitchFamily="18" charset="2"/>
              <a:buChar char=""/>
              <a:tabLst>
                <a:tab pos="228600" algn="l"/>
              </a:tabLst>
              <a:defRPr/>
            </a:pPr>
            <a:r>
              <a:rPr kumimoji="0" lang="en-US" sz="2400" b="0" i="0" u="none" strike="noStrike" kern="1200" cap="none" spc="0" normalizeH="0" baseline="0" noProof="0" dirty="0">
                <a:ln>
                  <a:noFill/>
                </a:ln>
                <a:solidFill>
                  <a:srgbClr val="7030A0"/>
                </a:solidFill>
                <a:effectLst/>
                <a:uLnTx/>
                <a:uFillTx/>
                <a:latin typeface="Century Gothic" pitchFamily="34" charset="0"/>
                <a:ea typeface="Times New Roman" pitchFamily="18" charset="0"/>
                <a:cs typeface="+mn-cs"/>
              </a:rPr>
              <a:t>Even increments on both X and Y axis</a:t>
            </a:r>
          </a:p>
          <a:p>
            <a:pPr marL="457200" marR="0" lvl="1" indent="0" algn="l" defTabSz="914400" rtl="0" eaLnBrk="0" fontAlgn="base" latinLnBrk="0" hangingPunct="0">
              <a:lnSpc>
                <a:spcPct val="100000"/>
              </a:lnSpc>
              <a:spcBef>
                <a:spcPct val="0"/>
              </a:spcBef>
              <a:spcAft>
                <a:spcPct val="0"/>
              </a:spcAft>
              <a:buClrTx/>
              <a:buSzTx/>
              <a:buFontTx/>
              <a:buNone/>
              <a:tabLst>
                <a:tab pos="228600" algn="l"/>
              </a:tabLst>
              <a:defRPr/>
            </a:pPr>
            <a:endParaRPr kumimoji="0" lang="en-US" sz="2400" b="0" i="0" u="none" strike="noStrike" kern="1200" cap="none" spc="0" normalizeH="0" baseline="0" noProof="0" dirty="0">
              <a:ln>
                <a:noFill/>
              </a:ln>
              <a:solidFill>
                <a:prstClr val="black"/>
              </a:solidFill>
              <a:effectLst/>
              <a:uLnTx/>
              <a:uFillTx/>
              <a:latin typeface="Arial" pitchFamily="34" charset="0"/>
              <a:ea typeface="+mn-ea"/>
              <a:cs typeface="+mn-cs"/>
            </a:endParaRPr>
          </a:p>
          <a:p>
            <a:pPr marL="457200" marR="0" lvl="1" indent="0" algn="l" defTabSz="914400" rtl="0" eaLnBrk="0" fontAlgn="base" latinLnBrk="0" hangingPunct="0">
              <a:lnSpc>
                <a:spcPct val="100000"/>
              </a:lnSpc>
              <a:spcBef>
                <a:spcPct val="0"/>
              </a:spcBef>
              <a:spcAft>
                <a:spcPct val="0"/>
              </a:spcAft>
              <a:buClrTx/>
              <a:buSzTx/>
              <a:buFont typeface="Symbol" pitchFamily="18" charset="2"/>
              <a:buChar char=""/>
              <a:tabLst>
                <a:tab pos="228600" algn="l"/>
              </a:tabLst>
              <a:defRPr/>
            </a:pPr>
            <a:r>
              <a:rPr kumimoji="0" lang="en-US" sz="2400" b="0" i="0" u="none" strike="noStrike" kern="1200" cap="none" spc="0" normalizeH="0" baseline="0" noProof="0" dirty="0">
                <a:ln>
                  <a:noFill/>
                </a:ln>
                <a:solidFill>
                  <a:srgbClr val="7030A0"/>
                </a:solidFill>
                <a:effectLst/>
                <a:uLnTx/>
                <a:uFillTx/>
                <a:latin typeface="Century Gothic" pitchFamily="34" charset="0"/>
                <a:ea typeface="Times New Roman" pitchFamily="18" charset="0"/>
                <a:cs typeface="+mn-cs"/>
              </a:rPr>
              <a:t>Ruler used whenever hand drawn for all straight	   lines</a:t>
            </a:r>
            <a:endParaRPr kumimoji="0" lang="en-US" sz="2400" b="0" i="0" u="none" strike="noStrike" kern="1200" cap="none" spc="0" normalizeH="0" baseline="0" noProof="0" dirty="0">
              <a:ln>
                <a:noFill/>
              </a:ln>
              <a:solidFill>
                <a:prstClr val="black"/>
              </a:solidFill>
              <a:effectLst/>
              <a:uLnTx/>
              <a:uFillTx/>
              <a:latin typeface="Arial" pitchFamily="34" charset="0"/>
              <a:ea typeface="+mn-ea"/>
              <a:cs typeface="+mn-cs"/>
            </a:endParaRPr>
          </a:p>
        </p:txBody>
      </p:sp>
    </p:spTree>
    <p:extLst>
      <p:ext uri="{BB962C8B-B14F-4D97-AF65-F5344CB8AC3E}">
        <p14:creationId xmlns:p14="http://schemas.microsoft.com/office/powerpoint/2010/main" val="3275544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433">
                                            <p:txEl>
                                              <p:pRg st="3" end="3"/>
                                            </p:txEl>
                                          </p:spTgt>
                                        </p:tgtEl>
                                        <p:attrNameLst>
                                          <p:attrName>style.visibility</p:attrName>
                                        </p:attrNameLst>
                                      </p:cBhvr>
                                      <p:to>
                                        <p:strVal val="visible"/>
                                      </p:to>
                                    </p:set>
                                    <p:animEffect transition="in" filter="fade">
                                      <p:cBhvr>
                                        <p:cTn id="7" dur="2000"/>
                                        <p:tgtEl>
                                          <p:spTgt spid="1843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8433">
                                            <p:txEl>
                                              <p:pRg st="4" end="4"/>
                                            </p:txEl>
                                          </p:spTgt>
                                        </p:tgtEl>
                                        <p:attrNameLst>
                                          <p:attrName>style.visibility</p:attrName>
                                        </p:attrNameLst>
                                      </p:cBhvr>
                                      <p:to>
                                        <p:strVal val="visible"/>
                                      </p:to>
                                    </p:set>
                                    <p:animEffect transition="in" filter="fade">
                                      <p:cBhvr>
                                        <p:cTn id="12" dur="2000"/>
                                        <p:tgtEl>
                                          <p:spTgt spid="1843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8433">
                                            <p:txEl>
                                              <p:pRg st="6" end="6"/>
                                            </p:txEl>
                                          </p:spTgt>
                                        </p:tgtEl>
                                        <p:attrNameLst>
                                          <p:attrName>style.visibility</p:attrName>
                                        </p:attrNameLst>
                                      </p:cBhvr>
                                      <p:to>
                                        <p:strVal val="visible"/>
                                      </p:to>
                                    </p:set>
                                    <p:animEffect transition="in" filter="fade">
                                      <p:cBhvr>
                                        <p:cTn id="17" dur="2000"/>
                                        <p:tgtEl>
                                          <p:spTgt spid="18433">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8433">
                                            <p:txEl>
                                              <p:pRg st="8" end="8"/>
                                            </p:txEl>
                                          </p:spTgt>
                                        </p:tgtEl>
                                        <p:attrNameLst>
                                          <p:attrName>style.visibility</p:attrName>
                                        </p:attrNameLst>
                                      </p:cBhvr>
                                      <p:to>
                                        <p:strVal val="visible"/>
                                      </p:to>
                                    </p:set>
                                    <p:animEffect transition="in" filter="fade">
                                      <p:cBhvr>
                                        <p:cTn id="22" dur="2000"/>
                                        <p:tgtEl>
                                          <p:spTgt spid="18433">
                                            <p:txEl>
                                              <p:pRg st="8" end="8"/>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8433">
                                            <p:txEl>
                                              <p:pRg st="10" end="10"/>
                                            </p:txEl>
                                          </p:spTgt>
                                        </p:tgtEl>
                                        <p:attrNameLst>
                                          <p:attrName>style.visibility</p:attrName>
                                        </p:attrNameLst>
                                      </p:cBhvr>
                                      <p:to>
                                        <p:strVal val="visible"/>
                                      </p:to>
                                    </p:set>
                                    <p:animEffect transition="in" filter="fade">
                                      <p:cBhvr>
                                        <p:cTn id="27" dur="2000"/>
                                        <p:tgtEl>
                                          <p:spTgt spid="18433">
                                            <p:txEl>
                                              <p:pRg st="10" end="10"/>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8433">
                                            <p:txEl>
                                              <p:pRg st="12" end="12"/>
                                            </p:txEl>
                                          </p:spTgt>
                                        </p:tgtEl>
                                        <p:attrNameLst>
                                          <p:attrName>style.visibility</p:attrName>
                                        </p:attrNameLst>
                                      </p:cBhvr>
                                      <p:to>
                                        <p:strVal val="visible"/>
                                      </p:to>
                                    </p:set>
                                    <p:animEffect transition="in" filter="fade">
                                      <p:cBhvr>
                                        <p:cTn id="30" dur="2000"/>
                                        <p:tgtEl>
                                          <p:spTgt spid="18433">
                                            <p:txEl>
                                              <p:pRg st="12" end="12"/>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8433">
                                            <p:txEl>
                                              <p:pRg st="14" end="14"/>
                                            </p:txEl>
                                          </p:spTgt>
                                        </p:tgtEl>
                                        <p:attrNameLst>
                                          <p:attrName>style.visibility</p:attrName>
                                        </p:attrNameLst>
                                      </p:cBhvr>
                                      <p:to>
                                        <p:strVal val="visible"/>
                                      </p:to>
                                    </p:set>
                                    <p:animEffect transition="in" filter="fade">
                                      <p:cBhvr>
                                        <p:cTn id="33" dur="2000"/>
                                        <p:tgtEl>
                                          <p:spTgt spid="18433">
                                            <p:txEl>
                                              <p:pRg st="14" end="14"/>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18433">
                                            <p:txEl>
                                              <p:pRg st="16" end="16"/>
                                            </p:txEl>
                                          </p:spTgt>
                                        </p:tgtEl>
                                        <p:attrNameLst>
                                          <p:attrName>style.visibility</p:attrName>
                                        </p:attrNameLst>
                                      </p:cBhvr>
                                      <p:to>
                                        <p:strVal val="visible"/>
                                      </p:to>
                                    </p:set>
                                    <p:animEffect transition="in" filter="fade">
                                      <p:cBhvr>
                                        <p:cTn id="36" dur="2000"/>
                                        <p:tgtEl>
                                          <p:spTgt spid="18433">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1"/>
          <p:cNvGrpSpPr>
            <a:grpSpLocks noChangeAspect="1"/>
          </p:cNvGrpSpPr>
          <p:nvPr/>
        </p:nvGrpSpPr>
        <p:grpSpPr bwMode="auto">
          <a:xfrm>
            <a:off x="1524000" y="457200"/>
            <a:ext cx="114300" cy="114300"/>
            <a:chOff x="0" y="0"/>
            <a:chExt cx="150" cy="154"/>
          </a:xfrm>
        </p:grpSpPr>
        <p:sp>
          <p:nvSpPr>
            <p:cNvPr id="22560" name="AutoShape 32"/>
            <p:cNvSpPr>
              <a:spLocks noChangeAspect="1" noChangeArrowheads="1" noTextEdit="1"/>
            </p:cNvSpPr>
            <p:nvPr/>
          </p:nvSpPr>
          <p:spPr bwMode="auto">
            <a:xfrm>
              <a:off x="0" y="0"/>
              <a:ext cx="150" cy="154"/>
            </a:xfrm>
            <a:prstGeom prst="rect">
              <a:avLst/>
            </a:prstGeom>
            <a:noFill/>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grpSp>
      <p:sp>
        <p:nvSpPr>
          <p:cNvPr id="22562" name="Line 34"/>
          <p:cNvSpPr>
            <a:spLocks noChangeShapeType="1"/>
          </p:cNvSpPr>
          <p:nvPr/>
        </p:nvSpPr>
        <p:spPr bwMode="auto">
          <a:xfrm flipH="1">
            <a:off x="3733798" y="533401"/>
            <a:ext cx="45719" cy="4370387"/>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22557" name="Line 29"/>
          <p:cNvSpPr>
            <a:spLocks noChangeShapeType="1"/>
          </p:cNvSpPr>
          <p:nvPr/>
        </p:nvSpPr>
        <p:spPr bwMode="auto">
          <a:xfrm>
            <a:off x="3733800" y="4876799"/>
            <a:ext cx="6705600" cy="45719"/>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22561" name="Text Box 33"/>
          <p:cNvSpPr txBox="1">
            <a:spLocks noChangeArrowheads="1"/>
          </p:cNvSpPr>
          <p:nvPr/>
        </p:nvSpPr>
        <p:spPr bwMode="auto">
          <a:xfrm>
            <a:off x="5715000" y="609600"/>
            <a:ext cx="2171700" cy="9144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1" i="0" u="sng" strike="noStrike" kern="1200" cap="none" spc="0" normalizeH="0" baseline="0" noProof="0" dirty="0">
              <a:ln>
                <a:noFill/>
              </a:ln>
              <a:solidFill>
                <a:prstClr val="black"/>
              </a:solidFill>
              <a:effectLst/>
              <a:uLnTx/>
              <a:uFillTx/>
              <a:latin typeface="Century Gothic" pitchFamily="34" charset="0"/>
              <a:ea typeface="Times New Roman" pitchFamily="18" charset="0"/>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1" i="0" u="sng" strike="noStrike" kern="1200" cap="none" spc="0" normalizeH="0" baseline="0" noProof="0" dirty="0">
                <a:ln>
                  <a:noFill/>
                </a:ln>
                <a:solidFill>
                  <a:prstClr val="black"/>
                </a:solidFill>
                <a:effectLst/>
                <a:uLnTx/>
                <a:uFillTx/>
                <a:latin typeface="Century Gothic" pitchFamily="34" charset="0"/>
                <a:ea typeface="Times New Roman" pitchFamily="18" charset="0"/>
                <a:cs typeface="+mn-cs"/>
              </a:rPr>
              <a:t>TITLE</a:t>
            </a:r>
            <a:endParaRPr kumimoji="0" lang="en-US" sz="1200" b="0" i="0" u="none" strike="noStrike" kern="1200" cap="none" spc="0" normalizeH="0" baseline="0" noProof="0" dirty="0">
              <a:ln>
                <a:noFill/>
              </a:ln>
              <a:solidFill>
                <a:prstClr val="black"/>
              </a:solidFill>
              <a:effectLst/>
              <a:uLnTx/>
              <a:uFillTx/>
              <a:latin typeface="Arial" pitchFamily="34" charset="0"/>
              <a:ea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entury Gothic" pitchFamily="34" charset="0"/>
                <a:ea typeface="Times New Roman" pitchFamily="18" charset="0"/>
                <a:cs typeface="+mn-cs"/>
              </a:rPr>
              <a:t>Describes what you are studying</a:t>
            </a:r>
            <a:endParaRPr kumimoji="0" lang="en-US" sz="1200" b="0" i="0" u="none" strike="noStrike" kern="1200" cap="none" spc="0" normalizeH="0" baseline="0" noProof="0" dirty="0">
              <a:ln>
                <a:noFill/>
              </a:ln>
              <a:solidFill>
                <a:prstClr val="black"/>
              </a:solidFill>
              <a:effectLst/>
              <a:uLnTx/>
              <a:uFillTx/>
              <a:latin typeface="Arial" pitchFamily="34" charset="0"/>
              <a:ea typeface="+mn-ea"/>
              <a:cs typeface="+mn-cs"/>
            </a:endParaRPr>
          </a:p>
        </p:txBody>
      </p:sp>
      <p:sp>
        <p:nvSpPr>
          <p:cNvPr id="22558" name="Text Box 30"/>
          <p:cNvSpPr txBox="1">
            <a:spLocks noChangeArrowheads="1"/>
          </p:cNvSpPr>
          <p:nvPr/>
        </p:nvSpPr>
        <p:spPr bwMode="auto">
          <a:xfrm>
            <a:off x="1905000" y="2819401"/>
            <a:ext cx="1524000" cy="118586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200" b="1" i="0" u="sng" strike="noStrike" kern="1200" cap="none" spc="0" normalizeH="0" baseline="0" noProof="0" dirty="0">
                <a:ln>
                  <a:noFill/>
                </a:ln>
                <a:solidFill>
                  <a:prstClr val="black"/>
                </a:solidFill>
                <a:effectLst/>
                <a:uLnTx/>
                <a:uFillTx/>
                <a:latin typeface="Century Gothic" pitchFamily="34" charset="0"/>
                <a:ea typeface="Times New Roman" pitchFamily="18" charset="0"/>
                <a:cs typeface="+mn-cs"/>
              </a:rPr>
              <a:t>Y-AXIS</a:t>
            </a:r>
            <a:endParaRPr kumimoji="0" lang="en-US" sz="1200" b="0" i="0" u="none" strike="noStrike" kern="1200" cap="none" spc="0" normalizeH="0" baseline="0" noProof="0" dirty="0">
              <a:ln>
                <a:noFill/>
              </a:ln>
              <a:solidFill>
                <a:prstClr val="black"/>
              </a:solidFill>
              <a:effectLst/>
              <a:uLnTx/>
              <a:uFillTx/>
              <a:latin typeface="Arial" pitchFamily="34" charset="0"/>
              <a:ea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entury Gothic" pitchFamily="34" charset="0"/>
                <a:ea typeface="Times New Roman" pitchFamily="18" charset="0"/>
                <a:cs typeface="+mn-cs"/>
              </a:rPr>
              <a:t>Responding Variable &amp; Unit of Measurement</a:t>
            </a:r>
            <a:endParaRPr kumimoji="0" lang="en-US" sz="1200" b="0" i="0" u="none" strike="noStrike" kern="1200" cap="none" spc="0" normalizeH="0" baseline="0" noProof="0" dirty="0">
              <a:ln>
                <a:noFill/>
              </a:ln>
              <a:solidFill>
                <a:prstClr val="black"/>
              </a:solidFill>
              <a:effectLst/>
              <a:uLnTx/>
              <a:uFillTx/>
              <a:latin typeface="Arial" pitchFamily="34" charset="0"/>
              <a:ea typeface="+mn-ea"/>
              <a:cs typeface="+mn-cs"/>
            </a:endParaRPr>
          </a:p>
        </p:txBody>
      </p:sp>
      <p:sp>
        <p:nvSpPr>
          <p:cNvPr id="22555" name="Text Box 27"/>
          <p:cNvSpPr txBox="1">
            <a:spLocks noChangeArrowheads="1"/>
          </p:cNvSpPr>
          <p:nvPr/>
        </p:nvSpPr>
        <p:spPr bwMode="auto">
          <a:xfrm>
            <a:off x="5105400" y="5257800"/>
            <a:ext cx="3352800" cy="97155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000" b="1" i="0" u="sng" strike="noStrike" kern="1200" cap="none" spc="0" normalizeH="0" baseline="0" noProof="0" dirty="0">
                <a:ln>
                  <a:noFill/>
                </a:ln>
                <a:solidFill>
                  <a:prstClr val="black"/>
                </a:solidFill>
                <a:effectLst/>
                <a:uLnTx/>
                <a:uFillTx/>
                <a:latin typeface="Century Gothic" pitchFamily="34" charset="0"/>
                <a:ea typeface="Times New Roman" pitchFamily="18" charset="0"/>
                <a:cs typeface="+mn-cs"/>
              </a:rPr>
              <a:t>X-AXIS</a:t>
            </a:r>
            <a:endParaRPr kumimoji="0" lang="en-US" sz="2000" b="0" i="0" u="none" strike="noStrike" kern="1200" cap="none" spc="0" normalizeH="0" baseline="0" noProof="0" dirty="0">
              <a:ln>
                <a:noFill/>
              </a:ln>
              <a:solidFill>
                <a:prstClr val="black"/>
              </a:solidFill>
              <a:effectLst/>
              <a:uLnTx/>
              <a:uFillTx/>
              <a:latin typeface="Arial" pitchFamily="34" charset="0"/>
              <a:ea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entury Gothic" pitchFamily="34" charset="0"/>
                <a:ea typeface="Times New Roman" pitchFamily="18" charset="0"/>
                <a:cs typeface="+mn-cs"/>
              </a:rPr>
              <a:t>Manipulated Variable &amp; Unit of Measurement</a:t>
            </a:r>
            <a:endParaRPr kumimoji="0" lang="en-US" sz="2000" b="0" i="0" u="none" strike="noStrike" kern="1200" cap="none" spc="0" normalizeH="0" baseline="0" noProof="0" dirty="0">
              <a:ln>
                <a:noFill/>
              </a:ln>
              <a:solidFill>
                <a:prstClr val="black"/>
              </a:solidFill>
              <a:effectLst/>
              <a:uLnTx/>
              <a:uFillTx/>
              <a:latin typeface="Arial" pitchFamily="34" charset="0"/>
              <a:ea typeface="+mn-ea"/>
              <a:cs typeface="+mn-cs"/>
            </a:endParaRPr>
          </a:p>
        </p:txBody>
      </p:sp>
      <p:sp>
        <p:nvSpPr>
          <p:cNvPr id="22563" name="Text Box 35"/>
          <p:cNvSpPr txBox="1">
            <a:spLocks noChangeArrowheads="1"/>
          </p:cNvSpPr>
          <p:nvPr/>
        </p:nvSpPr>
        <p:spPr bwMode="auto">
          <a:xfrm>
            <a:off x="8610600" y="1752600"/>
            <a:ext cx="1676400" cy="16144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1" i="0" u="sng" strike="noStrike" kern="1200" cap="none" spc="0" normalizeH="0" baseline="0" noProof="0" dirty="0">
                <a:ln>
                  <a:noFill/>
                </a:ln>
                <a:solidFill>
                  <a:prstClr val="black"/>
                </a:solidFill>
                <a:effectLst/>
                <a:uLnTx/>
                <a:uFillTx/>
                <a:latin typeface="Century Gothic" pitchFamily="34" charset="0"/>
                <a:ea typeface="Times New Roman" pitchFamily="18" charset="0"/>
                <a:cs typeface="+mn-cs"/>
              </a:rPr>
              <a:t>KEY</a:t>
            </a:r>
            <a:endParaRPr kumimoji="0" lang="en-US" sz="1400" b="0" i="0" u="none" strike="noStrike" kern="1200" cap="none" spc="0" normalizeH="0" baseline="0" noProof="0" dirty="0">
              <a:ln>
                <a:noFill/>
              </a:ln>
              <a:solidFill>
                <a:prstClr val="black"/>
              </a:solidFill>
              <a:effectLst/>
              <a:uLnTx/>
              <a:uFillTx/>
              <a:latin typeface="Arial" pitchFamily="34" charset="0"/>
              <a:ea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entury Gothic" pitchFamily="34" charset="0"/>
                <a:ea typeface="Times New Roman" pitchFamily="18" charset="0"/>
                <a:cs typeface="+mn-cs"/>
              </a:rPr>
              <a:t>Identifies different sets of data found in your graph (should be color-coded)</a:t>
            </a:r>
            <a:endParaRPr kumimoji="0" lang="en-US" sz="1400" b="0" i="0" u="none" strike="noStrike" kern="1200" cap="none" spc="0" normalizeH="0" baseline="0" noProof="0" dirty="0">
              <a:ln>
                <a:noFill/>
              </a:ln>
              <a:solidFill>
                <a:prstClr val="black"/>
              </a:solidFill>
              <a:effectLst/>
              <a:uLnTx/>
              <a:uFillTx/>
              <a:latin typeface="Arial" pitchFamily="34" charset="0"/>
              <a:ea typeface="+mn-ea"/>
              <a:cs typeface="+mn-cs"/>
            </a:endParaRPr>
          </a:p>
        </p:txBody>
      </p:sp>
      <p:sp>
        <p:nvSpPr>
          <p:cNvPr id="22556" name="Text Box 28"/>
          <p:cNvSpPr txBox="1">
            <a:spLocks noChangeArrowheads="1"/>
          </p:cNvSpPr>
          <p:nvPr/>
        </p:nvSpPr>
        <p:spPr bwMode="auto">
          <a:xfrm>
            <a:off x="5486400" y="2743200"/>
            <a:ext cx="2667000" cy="154305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tab pos="114300" algn="l"/>
              </a:tabLst>
              <a:defRPr/>
            </a:pPr>
            <a:r>
              <a:rPr kumimoji="0" lang="en-US" sz="1600" b="1" i="0" u="sng" strike="noStrike" kern="1200" cap="none" spc="0" normalizeH="0" baseline="0" noProof="0" dirty="0">
                <a:ln>
                  <a:noFill/>
                </a:ln>
                <a:solidFill>
                  <a:prstClr val="black"/>
                </a:solidFill>
                <a:effectLst/>
                <a:uLnTx/>
                <a:uFillTx/>
                <a:latin typeface="Century Gothic" pitchFamily="34" charset="0"/>
                <a:ea typeface="Times New Roman" pitchFamily="18" charset="0"/>
                <a:cs typeface="+mn-cs"/>
              </a:rPr>
              <a:t>NEATNESS</a:t>
            </a:r>
            <a:endParaRPr kumimoji="0" lang="en-US" sz="1600" b="0" i="0" u="none" strike="noStrike" kern="1200" cap="none" spc="0" normalizeH="0" baseline="0" noProof="0" dirty="0">
              <a:ln>
                <a:noFill/>
              </a:ln>
              <a:solidFill>
                <a:prstClr val="black"/>
              </a:solidFill>
              <a:effectLst/>
              <a:uLnTx/>
              <a:uFillTx/>
              <a:latin typeface="Arial"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Char char="•"/>
              <a:tabLst>
                <a:tab pos="114300" algn="l"/>
              </a:tabLst>
              <a:defRPr/>
            </a:pPr>
            <a:r>
              <a:rPr kumimoji="0" lang="en-US" sz="1600" b="0" i="0" u="none" strike="noStrike" kern="1200" cap="none" spc="0" normalizeH="0" baseline="0" noProof="0" dirty="0">
                <a:ln>
                  <a:noFill/>
                </a:ln>
                <a:solidFill>
                  <a:prstClr val="black"/>
                </a:solidFill>
                <a:effectLst/>
                <a:uLnTx/>
                <a:uFillTx/>
                <a:latin typeface="Century Gothic" pitchFamily="34" charset="0"/>
                <a:ea typeface="Times New Roman" pitchFamily="18" charset="0"/>
                <a:cs typeface="+mn-cs"/>
              </a:rPr>
              <a:t>Ruler is used for lines on the graph</a:t>
            </a:r>
            <a:endParaRPr kumimoji="0" lang="en-US" sz="1600" b="0" i="0" u="none" strike="noStrike" kern="1200" cap="none" spc="0" normalizeH="0" baseline="0" noProof="0" dirty="0">
              <a:ln>
                <a:noFill/>
              </a:ln>
              <a:solidFill>
                <a:prstClr val="black"/>
              </a:solidFill>
              <a:effectLst/>
              <a:uLnTx/>
              <a:uFillTx/>
              <a:latin typeface="Arial"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Char char="•"/>
              <a:tabLst>
                <a:tab pos="114300" algn="l"/>
              </a:tabLst>
              <a:defRPr/>
            </a:pPr>
            <a:r>
              <a:rPr kumimoji="0" lang="en-US" sz="1600" b="0" i="0" u="none" strike="noStrike" kern="1200" cap="none" spc="0" normalizeH="0" baseline="0" noProof="0" dirty="0">
                <a:ln>
                  <a:noFill/>
                </a:ln>
                <a:solidFill>
                  <a:prstClr val="black"/>
                </a:solidFill>
                <a:effectLst/>
                <a:uLnTx/>
                <a:uFillTx/>
                <a:latin typeface="Century Gothic" pitchFamily="34" charset="0"/>
                <a:ea typeface="Times New Roman" pitchFamily="18" charset="0"/>
                <a:cs typeface="+mn-cs"/>
              </a:rPr>
              <a:t>Ruler is used for the X and Y axis lines</a:t>
            </a:r>
            <a:endParaRPr kumimoji="0" lang="en-US" sz="1600" b="0" i="0" u="none" strike="noStrike" kern="1200" cap="none" spc="0" normalizeH="0" baseline="0" noProof="0" dirty="0">
              <a:ln>
                <a:noFill/>
              </a:ln>
              <a:solidFill>
                <a:prstClr val="black"/>
              </a:solidFill>
              <a:effectLst/>
              <a:uLnTx/>
              <a:uFillTx/>
              <a:latin typeface="Arial"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Char char="•"/>
              <a:tabLst>
                <a:tab pos="114300" algn="l"/>
              </a:tabLst>
              <a:defRPr/>
            </a:pPr>
            <a:r>
              <a:rPr kumimoji="0" lang="en-US" sz="1600" b="0" i="0" u="none" strike="noStrike" kern="1200" cap="none" spc="0" normalizeH="0" baseline="0" noProof="0" dirty="0">
                <a:ln>
                  <a:noFill/>
                </a:ln>
                <a:solidFill>
                  <a:prstClr val="black"/>
                </a:solidFill>
                <a:effectLst/>
                <a:uLnTx/>
                <a:uFillTx/>
                <a:latin typeface="Century Gothic" pitchFamily="34" charset="0"/>
                <a:ea typeface="Times New Roman" pitchFamily="18" charset="0"/>
                <a:cs typeface="+mn-cs"/>
              </a:rPr>
              <a:t>Legible handwriting</a:t>
            </a:r>
            <a:endParaRPr kumimoji="0" lang="en-US" sz="1600" b="0" i="0" u="none" strike="noStrike" kern="1200" cap="none" spc="0" normalizeH="0" baseline="0" noProof="0" dirty="0">
              <a:ln>
                <a:noFill/>
              </a:ln>
              <a:solidFill>
                <a:prstClr val="black"/>
              </a:solidFill>
              <a:effectLst/>
              <a:uLnTx/>
              <a:uFillTx/>
              <a:latin typeface="Arial"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tab pos="114300" algn="l"/>
              </a:tabLst>
              <a:defRPr/>
            </a:pPr>
            <a:endParaRPr kumimoji="0" lang="en-US" sz="1800" b="0" i="0" u="none" strike="noStrike" kern="1200" cap="none" spc="0" normalizeH="0" baseline="0" noProof="0" dirty="0">
              <a:ln>
                <a:noFill/>
              </a:ln>
              <a:solidFill>
                <a:prstClr val="black"/>
              </a:solidFill>
              <a:effectLst/>
              <a:uLnTx/>
              <a:uFillTx/>
              <a:latin typeface="Arial" pitchFamily="34" charset="0"/>
              <a:ea typeface="+mn-ea"/>
              <a:cs typeface="+mn-cs"/>
            </a:endParaRPr>
          </a:p>
        </p:txBody>
      </p:sp>
      <p:sp>
        <p:nvSpPr>
          <p:cNvPr id="22565" name="Rectangle 37"/>
          <p:cNvSpPr>
            <a:spLocks noChangeArrowheads="1"/>
          </p:cNvSpPr>
          <p:nvPr/>
        </p:nvSpPr>
        <p:spPr bwMode="auto">
          <a:xfrm>
            <a:off x="1524000" y="392296"/>
            <a:ext cx="248786" cy="815608"/>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100" b="1" i="0" u="sng" strike="noStrike" kern="1200" cap="none" spc="0" normalizeH="0" baseline="0" noProof="0">
              <a:ln>
                <a:noFill/>
              </a:ln>
              <a:solidFill>
                <a:prstClr val="black"/>
              </a:solidFill>
              <a:effectLst/>
              <a:uLnTx/>
              <a:uFillTx/>
              <a:latin typeface="Century Gothic"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sng" strike="noStrike" kern="1200" cap="none" spc="0" normalizeH="0" baseline="0" noProof="0">
                <a:ln>
                  <a:noFill/>
                </a:ln>
                <a:solidFill>
                  <a:prstClr val="black"/>
                </a:solidFill>
                <a:effectLst/>
                <a:uLnTx/>
                <a:uFillTx/>
                <a:latin typeface="Century Gothic" pitchFamily="34" charset="0"/>
                <a:ea typeface="+mn-ea"/>
                <a:cs typeface="+mn-cs"/>
              </a:rPr>
              <a:t> </a:t>
            </a:r>
            <a:endParaRPr kumimoji="0" lang="en-US" sz="1800" b="0" i="0" u="none" strike="noStrike" kern="1200" cap="none" spc="0" normalizeH="0" baseline="0" noProof="0">
              <a:ln>
                <a:noFill/>
              </a:ln>
              <a:solidFill>
                <a:prstClr val="black"/>
              </a:solidFill>
              <a:effectLst/>
              <a:uLnTx/>
              <a:uFillTx/>
              <a:latin typeface="Arial"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pitchFamily="34" charset="0"/>
              <a:ea typeface="+mn-ea"/>
              <a:cs typeface="+mn-cs"/>
            </a:endParaRPr>
          </a:p>
        </p:txBody>
      </p:sp>
      <p:sp>
        <p:nvSpPr>
          <p:cNvPr id="22567" name="Rectangle 39"/>
          <p:cNvSpPr>
            <a:spLocks noChangeArrowheads="1"/>
          </p:cNvSpPr>
          <p:nvPr/>
        </p:nvSpPr>
        <p:spPr bwMode="auto">
          <a:xfrm>
            <a:off x="1524001" y="15298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pitchFamily="34" charset="0"/>
              <a:ea typeface="+mn-ea"/>
              <a:cs typeface="+mn-cs"/>
            </a:endParaRPr>
          </a:p>
        </p:txBody>
      </p:sp>
    </p:spTree>
    <p:extLst>
      <p:ext uri="{BB962C8B-B14F-4D97-AF65-F5344CB8AC3E}">
        <p14:creationId xmlns:p14="http://schemas.microsoft.com/office/powerpoint/2010/main" val="9694424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10" name="Line 6"/>
          <p:cNvSpPr>
            <a:spLocks noChangeShapeType="1"/>
          </p:cNvSpPr>
          <p:nvPr/>
        </p:nvSpPr>
        <p:spPr bwMode="auto">
          <a:xfrm>
            <a:off x="4495800" y="4038600"/>
            <a:ext cx="42291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21505" name="Line 1"/>
          <p:cNvSpPr>
            <a:spLocks noChangeShapeType="1"/>
          </p:cNvSpPr>
          <p:nvPr/>
        </p:nvSpPr>
        <p:spPr bwMode="auto">
          <a:xfrm>
            <a:off x="4495800" y="1524000"/>
            <a:ext cx="0" cy="25146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21509" name="Text Box 5"/>
          <p:cNvSpPr txBox="1">
            <a:spLocks noChangeArrowheads="1"/>
          </p:cNvSpPr>
          <p:nvPr/>
        </p:nvSpPr>
        <p:spPr bwMode="auto">
          <a:xfrm>
            <a:off x="2362200" y="1828800"/>
            <a:ext cx="1676400" cy="12192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Century Gothic" pitchFamily="34" charset="0"/>
              <a:ea typeface="Times New Roman" pitchFamily="18" charset="0"/>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Century Gothic" pitchFamily="34" charset="0"/>
                <a:ea typeface="Times New Roman" pitchFamily="18" charset="0"/>
                <a:cs typeface="+mn-cs"/>
              </a:rPr>
              <a:t>Temperature</a:t>
            </a:r>
            <a:endParaRPr kumimoji="0" lang="en-US" sz="1600" b="0" i="0" u="none" strike="noStrike" kern="1200" cap="none" spc="0" normalizeH="0" baseline="0" noProof="0" dirty="0">
              <a:ln>
                <a:noFill/>
              </a:ln>
              <a:solidFill>
                <a:prstClr val="black"/>
              </a:solidFill>
              <a:effectLst/>
              <a:uLnTx/>
              <a:uFillTx/>
              <a:latin typeface="Arial" pitchFamily="34" charset="0"/>
              <a:ea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Century Gothic" pitchFamily="34" charset="0"/>
                <a:ea typeface="Times New Roman" pitchFamily="18" charset="0"/>
                <a:cs typeface="+mn-cs"/>
              </a:rPr>
              <a:t>of Material </a:t>
            </a:r>
            <a:endParaRPr kumimoji="0" lang="en-US" sz="1600" b="0" i="0" u="none" strike="noStrike" kern="1200" cap="none" spc="0" normalizeH="0" baseline="0" noProof="0" dirty="0">
              <a:ln>
                <a:noFill/>
              </a:ln>
              <a:solidFill>
                <a:prstClr val="black"/>
              </a:solidFill>
              <a:effectLst/>
              <a:uLnTx/>
              <a:uFillTx/>
              <a:latin typeface="Arial" pitchFamily="34" charset="0"/>
              <a:ea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Century Gothic" pitchFamily="34" charset="0"/>
                <a:ea typeface="Times New Roman" pitchFamily="18" charset="0"/>
                <a:cs typeface="+mn-cs"/>
              </a:rPr>
              <a:t>(</a:t>
            </a:r>
            <a:r>
              <a:rPr kumimoji="0" lang="en-US" sz="1600" b="1" i="0" u="none" strike="noStrike" kern="1200" cap="none" spc="0" normalizeH="0" baseline="0" noProof="0" dirty="0">
                <a:ln>
                  <a:noFill/>
                </a:ln>
                <a:solidFill>
                  <a:prstClr val="black"/>
                </a:solidFill>
                <a:effectLst/>
                <a:uLnTx/>
                <a:uFillTx/>
                <a:latin typeface="Century Gothic" pitchFamily="34" charset="0"/>
                <a:ea typeface="Times New Roman" pitchFamily="18" charset="0"/>
                <a:cs typeface="+mn-cs"/>
                <a:sym typeface="Symbol" pitchFamily="18" charset="2"/>
              </a:rPr>
              <a:t></a:t>
            </a:r>
            <a:r>
              <a:rPr kumimoji="0" lang="en-US" sz="1600" b="1" i="0" u="none" strike="noStrike" kern="1200" cap="none" spc="0" normalizeH="0" baseline="0" noProof="0" dirty="0">
                <a:ln>
                  <a:noFill/>
                </a:ln>
                <a:solidFill>
                  <a:prstClr val="black"/>
                </a:solidFill>
                <a:effectLst/>
                <a:uLnTx/>
                <a:uFillTx/>
                <a:latin typeface="Century Gothic" pitchFamily="34" charset="0"/>
                <a:ea typeface="Times New Roman" pitchFamily="18" charset="0"/>
                <a:cs typeface="+mn-cs"/>
              </a:rPr>
              <a:t>C)</a:t>
            </a:r>
            <a:endParaRPr kumimoji="0" lang="en-US" sz="1600" b="1" i="0" u="none" strike="noStrike" kern="1200" cap="none" spc="0" normalizeH="0" baseline="0" noProof="0" dirty="0">
              <a:ln>
                <a:noFill/>
              </a:ln>
              <a:solidFill>
                <a:prstClr val="black"/>
              </a:solidFill>
              <a:effectLst/>
              <a:uLnTx/>
              <a:uFillTx/>
              <a:latin typeface="Century Gothic" pitchFamily="34" charset="0"/>
              <a:ea typeface="Times New Roman" pitchFamily="18" charset="0"/>
              <a:cs typeface="+mn-cs"/>
              <a:sym typeface="Symbol" pitchFamily="18" charset="2"/>
            </a:endParaRPr>
          </a:p>
        </p:txBody>
      </p:sp>
      <p:sp>
        <p:nvSpPr>
          <p:cNvPr id="21511" name="Text Box 7"/>
          <p:cNvSpPr txBox="1">
            <a:spLocks noChangeArrowheads="1"/>
          </p:cNvSpPr>
          <p:nvPr/>
        </p:nvSpPr>
        <p:spPr bwMode="auto">
          <a:xfrm>
            <a:off x="3924300" y="7764463"/>
            <a:ext cx="1371600" cy="3429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prstClr val="black"/>
                </a:solidFill>
                <a:effectLst/>
                <a:uLnTx/>
                <a:uFillTx/>
                <a:latin typeface="Century Gothic" pitchFamily="34" charset="0"/>
                <a:ea typeface="Times New Roman" pitchFamily="18" charset="0"/>
                <a:cs typeface="+mn-cs"/>
              </a:rPr>
              <a:t>Time (seconds)</a:t>
            </a:r>
            <a:endParaRPr kumimoji="0" lang="en-US" sz="1800" b="0" i="0" u="none" strike="noStrike" kern="1200" cap="none" spc="0" normalizeH="0" baseline="0" noProof="0">
              <a:ln>
                <a:noFill/>
              </a:ln>
              <a:solidFill>
                <a:prstClr val="black"/>
              </a:solidFill>
              <a:effectLst/>
              <a:uLnTx/>
              <a:uFillTx/>
              <a:latin typeface="Arial" pitchFamily="34" charset="0"/>
              <a:ea typeface="+mn-ea"/>
              <a:cs typeface="+mn-cs"/>
            </a:endParaRPr>
          </a:p>
        </p:txBody>
      </p:sp>
      <p:sp>
        <p:nvSpPr>
          <p:cNvPr id="21506" name="Text Box 2"/>
          <p:cNvSpPr txBox="1">
            <a:spLocks noChangeArrowheads="1"/>
          </p:cNvSpPr>
          <p:nvPr/>
        </p:nvSpPr>
        <p:spPr bwMode="auto">
          <a:xfrm>
            <a:off x="3733800" y="533401"/>
            <a:ext cx="6438900" cy="60960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1" i="0" u="sng" strike="noStrike" kern="1200" cap="none" spc="0" normalizeH="0" baseline="0" noProof="0" dirty="0">
                <a:ln>
                  <a:noFill/>
                </a:ln>
                <a:solidFill>
                  <a:prstClr val="black"/>
                </a:solidFill>
                <a:effectLst/>
                <a:uLnTx/>
                <a:uFillTx/>
                <a:latin typeface="Century Gothic" pitchFamily="34" charset="0"/>
                <a:ea typeface="Times New Roman" pitchFamily="18" charset="0"/>
                <a:cs typeface="+mn-cs"/>
              </a:rPr>
              <a:t>Heating and Cooling of Different Materials</a:t>
            </a:r>
            <a:endParaRPr kumimoji="0" lang="en-US" sz="2400" b="0" i="0" u="none" strike="noStrike" kern="1200" cap="none" spc="0" normalizeH="0" baseline="0" noProof="0" dirty="0">
              <a:ln>
                <a:noFill/>
              </a:ln>
              <a:solidFill>
                <a:prstClr val="black"/>
              </a:solidFill>
              <a:effectLst/>
              <a:uLnTx/>
              <a:uFillTx/>
              <a:latin typeface="Arial" pitchFamily="34" charset="0"/>
              <a:ea typeface="+mn-ea"/>
              <a:cs typeface="+mn-cs"/>
            </a:endParaRPr>
          </a:p>
        </p:txBody>
      </p:sp>
      <p:sp>
        <p:nvSpPr>
          <p:cNvPr id="21508" name="Text Box 4"/>
          <p:cNvSpPr txBox="1">
            <a:spLocks noChangeArrowheads="1"/>
          </p:cNvSpPr>
          <p:nvPr/>
        </p:nvSpPr>
        <p:spPr bwMode="auto">
          <a:xfrm>
            <a:off x="8382000" y="1981200"/>
            <a:ext cx="1905000" cy="15240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defRPr/>
            </a:pPr>
            <a:endParaRPr kumimoji="0" lang="en-US" sz="1200" b="1" i="0" u="sng" strike="noStrike" kern="1200" cap="none" spc="0" normalizeH="0" baseline="0" noProof="0" dirty="0">
              <a:ln>
                <a:noFill/>
              </a:ln>
              <a:solidFill>
                <a:prstClr val="black"/>
              </a:solidFill>
              <a:effectLst/>
              <a:uLnTx/>
              <a:uFillTx/>
              <a:latin typeface="Century Gothic" pitchFamily="34" charset="0"/>
              <a:ea typeface="Times New Roman" pitchFamily="18" charset="0"/>
              <a:cs typeface="+mn-cs"/>
            </a:endParaRPr>
          </a:p>
          <a:p>
            <a:pPr marL="0" marR="0" lvl="0" indent="0" algn="ctr" defTabSz="914400" rtl="0" eaLnBrk="0" fontAlgn="base" latinLnBrk="0" hangingPunct="0">
              <a:lnSpc>
                <a:spcPct val="100000"/>
              </a:lnSpc>
              <a:spcBef>
                <a:spcPct val="0"/>
              </a:spcBef>
              <a:spcAft>
                <a:spcPct val="0"/>
              </a:spcAft>
              <a:buClrTx/>
              <a:buSzTx/>
              <a:buFontTx/>
              <a:buNone/>
              <a:tabLst>
                <a:tab pos="457200" algn="l"/>
              </a:tabLst>
              <a:defRPr/>
            </a:pPr>
            <a:r>
              <a:rPr kumimoji="0" lang="en-US" sz="1600" b="1" i="0" u="sng" strike="noStrike" kern="1200" cap="none" spc="0" normalizeH="0" baseline="0" noProof="0" dirty="0">
                <a:ln>
                  <a:noFill/>
                </a:ln>
                <a:solidFill>
                  <a:prstClr val="black"/>
                </a:solidFill>
                <a:effectLst/>
                <a:uLnTx/>
                <a:uFillTx/>
                <a:latin typeface="Century Gothic" pitchFamily="34" charset="0"/>
                <a:ea typeface="Times New Roman" pitchFamily="18" charset="0"/>
                <a:cs typeface="+mn-cs"/>
              </a:rPr>
              <a:t>KEY</a:t>
            </a:r>
            <a:endParaRPr kumimoji="0" lang="en-US" sz="1600" b="0" i="0" u="none" strike="noStrike" kern="1200" cap="none" spc="0" normalizeH="0" baseline="0" noProof="0" dirty="0">
              <a:ln>
                <a:noFill/>
              </a:ln>
              <a:solidFill>
                <a:prstClr val="black"/>
              </a:solidFill>
              <a:effectLst/>
              <a:uLnTx/>
              <a:uFillTx/>
              <a:latin typeface="Arial"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defRPr/>
            </a:pPr>
            <a:r>
              <a:rPr kumimoji="0" lang="en-US" sz="1600" b="0" i="0" u="none" strike="noStrike" kern="1200" cap="none" spc="0" normalizeH="0" baseline="0" noProof="0" dirty="0">
                <a:ln>
                  <a:noFill/>
                </a:ln>
                <a:solidFill>
                  <a:prstClr val="black"/>
                </a:solidFill>
                <a:effectLst/>
                <a:uLnTx/>
                <a:uFillTx/>
                <a:latin typeface="Century Gothic" pitchFamily="34" charset="0"/>
                <a:ea typeface="Times New Roman" pitchFamily="18" charset="0"/>
                <a:cs typeface="+mn-cs"/>
              </a:rPr>
              <a:t>light dry sand</a:t>
            </a:r>
            <a:endParaRPr kumimoji="0" lang="en-US" sz="1600" b="0" i="0" u="none" strike="noStrike" kern="1200" cap="none" spc="0" normalizeH="0" baseline="0" noProof="0" dirty="0">
              <a:ln>
                <a:noFill/>
              </a:ln>
              <a:solidFill>
                <a:prstClr val="black"/>
              </a:solidFill>
              <a:effectLst/>
              <a:uLnTx/>
              <a:uFillTx/>
              <a:latin typeface="Arial"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defRPr/>
            </a:pPr>
            <a:r>
              <a:rPr kumimoji="0" lang="en-US" sz="1600" b="0" i="0" u="none" strike="noStrike" kern="1200" cap="none" spc="0" normalizeH="0" baseline="0" noProof="0" dirty="0">
                <a:ln>
                  <a:noFill/>
                </a:ln>
                <a:solidFill>
                  <a:prstClr val="black"/>
                </a:solidFill>
                <a:effectLst/>
                <a:uLnTx/>
                <a:uFillTx/>
                <a:latin typeface="Century Gothic" pitchFamily="34" charset="0"/>
                <a:ea typeface="Times New Roman" pitchFamily="18" charset="0"/>
                <a:cs typeface="+mn-cs"/>
              </a:rPr>
              <a:t>dark dry sand</a:t>
            </a:r>
            <a:endParaRPr kumimoji="0" lang="en-US" sz="1600" b="0" i="0" u="none" strike="noStrike" kern="1200" cap="none" spc="0" normalizeH="0" baseline="0" noProof="0" dirty="0">
              <a:ln>
                <a:noFill/>
              </a:ln>
              <a:solidFill>
                <a:prstClr val="black"/>
              </a:solidFill>
              <a:effectLst/>
              <a:uLnTx/>
              <a:uFillTx/>
              <a:latin typeface="Arial"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defRPr/>
            </a:pPr>
            <a:r>
              <a:rPr kumimoji="0" lang="en-US" sz="1600" b="0" i="0" u="none" strike="noStrike" kern="1200" cap="none" spc="0" normalizeH="0" baseline="0" noProof="0" dirty="0">
                <a:ln>
                  <a:noFill/>
                </a:ln>
                <a:solidFill>
                  <a:prstClr val="black"/>
                </a:solidFill>
                <a:effectLst/>
                <a:uLnTx/>
                <a:uFillTx/>
                <a:latin typeface="Century Gothic" pitchFamily="34" charset="0"/>
                <a:ea typeface="Times New Roman" pitchFamily="18" charset="0"/>
                <a:cs typeface="+mn-cs"/>
              </a:rPr>
              <a:t>wet sand</a:t>
            </a:r>
            <a:endParaRPr kumimoji="0" lang="en-US" sz="1600" b="0" i="0" u="none" strike="noStrike" kern="1200" cap="none" spc="0" normalizeH="0" baseline="0" noProof="0" dirty="0">
              <a:ln>
                <a:noFill/>
              </a:ln>
              <a:solidFill>
                <a:prstClr val="black"/>
              </a:solidFill>
              <a:effectLst/>
              <a:uLnTx/>
              <a:uFillTx/>
              <a:latin typeface="Arial"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defRPr/>
            </a:pPr>
            <a:r>
              <a:rPr kumimoji="0" lang="en-US" sz="1600" b="0" i="0" u="none" strike="noStrike" kern="1200" cap="none" spc="0" normalizeH="0" baseline="0" noProof="0" dirty="0">
                <a:ln>
                  <a:noFill/>
                </a:ln>
                <a:solidFill>
                  <a:prstClr val="black"/>
                </a:solidFill>
                <a:effectLst/>
                <a:uLnTx/>
                <a:uFillTx/>
                <a:latin typeface="Century Gothic" pitchFamily="34" charset="0"/>
                <a:ea typeface="Times New Roman" pitchFamily="18" charset="0"/>
                <a:cs typeface="+mn-cs"/>
              </a:rPr>
              <a:t>water</a:t>
            </a:r>
            <a:endParaRPr kumimoji="0" lang="en-US" sz="1600" b="0" i="0" u="none" strike="noStrike" kern="1200" cap="none" spc="0" normalizeH="0" baseline="0" noProof="0" dirty="0">
              <a:ln>
                <a:noFill/>
              </a:ln>
              <a:solidFill>
                <a:prstClr val="black"/>
              </a:solidFill>
              <a:effectLst/>
              <a:uLnTx/>
              <a:uFillTx/>
              <a:latin typeface="Arial"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defRPr/>
            </a:pPr>
            <a:r>
              <a:rPr kumimoji="0" lang="en-US" sz="1200" b="0" i="0" u="none" strike="noStrike" kern="1200" cap="none" spc="0" normalizeH="0" baseline="0" noProof="0" dirty="0">
                <a:ln>
                  <a:noFill/>
                </a:ln>
                <a:solidFill>
                  <a:prstClr val="black"/>
                </a:solidFill>
                <a:effectLst/>
                <a:uLnTx/>
                <a:uFillTx/>
                <a:latin typeface="Arial" pitchFamily="34" charset="0"/>
                <a:ea typeface="Times New Roman" pitchFamily="18" charset="0"/>
                <a:cs typeface="+mn-cs"/>
              </a:rPr>
              <a:t>     </a:t>
            </a:r>
            <a:endParaRPr kumimoji="0" lang="en-US" sz="1800" b="0" i="0" u="none" strike="noStrike" kern="1200" cap="none" spc="0" normalizeH="0" baseline="0" noProof="0" dirty="0">
              <a:ln>
                <a:noFill/>
              </a:ln>
              <a:solidFill>
                <a:prstClr val="black"/>
              </a:solidFill>
              <a:effectLst/>
              <a:uLnTx/>
              <a:uFillTx/>
              <a:latin typeface="Arial" pitchFamily="34" charset="0"/>
              <a:ea typeface="+mn-ea"/>
              <a:cs typeface="+mn-cs"/>
            </a:endParaRPr>
          </a:p>
        </p:txBody>
      </p:sp>
      <p:sp>
        <p:nvSpPr>
          <p:cNvPr id="21507" name="Text Box 3"/>
          <p:cNvSpPr txBox="1">
            <a:spLocks noChangeArrowheads="1"/>
          </p:cNvSpPr>
          <p:nvPr/>
        </p:nvSpPr>
        <p:spPr bwMode="auto">
          <a:xfrm>
            <a:off x="5105400" y="4191000"/>
            <a:ext cx="2971800" cy="8382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1" i="0" u="none" strike="noStrike" kern="1200" cap="none" spc="0" normalizeH="0" baseline="0" noProof="0">
              <a:ln>
                <a:noFill/>
              </a:ln>
              <a:solidFill>
                <a:prstClr val="black"/>
              </a:solidFill>
              <a:effectLst/>
              <a:uLnTx/>
              <a:uFillTx/>
              <a:latin typeface="Century Gothic" pitchFamily="34" charset="0"/>
              <a:ea typeface="Times New Roman" pitchFamily="18" charset="0"/>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a:ln>
                  <a:noFill/>
                </a:ln>
                <a:solidFill>
                  <a:prstClr val="black"/>
                </a:solidFill>
                <a:effectLst/>
                <a:uLnTx/>
                <a:uFillTx/>
                <a:latin typeface="Century Gothic" pitchFamily="34" charset="0"/>
                <a:ea typeface="Times New Roman" pitchFamily="18" charset="0"/>
                <a:cs typeface="+mn-cs"/>
              </a:rPr>
              <a:t>Time (seconds)</a:t>
            </a:r>
            <a:endParaRPr kumimoji="0" lang="en-US" sz="1800" b="0" i="0" u="none" strike="noStrike" kern="1200" cap="none" spc="0" normalizeH="0" baseline="0" noProof="0">
              <a:ln>
                <a:noFill/>
              </a:ln>
              <a:solidFill>
                <a:prstClr val="black"/>
              </a:solidFill>
              <a:effectLst/>
              <a:uLnTx/>
              <a:uFillTx/>
              <a:latin typeface="Arial" pitchFamily="34" charset="0"/>
              <a:ea typeface="+mn-ea"/>
              <a:cs typeface="+mn-cs"/>
            </a:endParaRPr>
          </a:p>
        </p:txBody>
      </p:sp>
      <p:sp>
        <p:nvSpPr>
          <p:cNvPr id="21512" name="Rectangle 8"/>
          <p:cNvSpPr>
            <a:spLocks noChangeArrowheads="1"/>
          </p:cNvSpPr>
          <p:nvPr/>
        </p:nvSpPr>
        <p:spPr bwMode="auto">
          <a:xfrm>
            <a:off x="1524001"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21513" name="Rectangle 9"/>
          <p:cNvSpPr>
            <a:spLocks noChangeArrowheads="1"/>
          </p:cNvSpPr>
          <p:nvPr/>
        </p:nvSpPr>
        <p:spPr bwMode="auto">
          <a:xfrm>
            <a:off x="1752601" y="457200"/>
            <a:ext cx="1867819" cy="815608"/>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100" b="1" i="0" u="sng" strike="noStrike" kern="1200" cap="none" spc="0" normalizeH="0" baseline="0" noProof="0" dirty="0">
              <a:ln>
                <a:noFill/>
              </a:ln>
              <a:solidFill>
                <a:prstClr val="black"/>
              </a:solidFill>
              <a:effectLst/>
              <a:uLnTx/>
              <a:uFillTx/>
              <a:latin typeface="Century Gothic"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sng" strike="noStrike" kern="1200" cap="none" spc="0" normalizeH="0" baseline="0" noProof="0" dirty="0">
                <a:ln>
                  <a:noFill/>
                </a:ln>
                <a:solidFill>
                  <a:prstClr val="black"/>
                </a:solidFill>
                <a:effectLst/>
                <a:uLnTx/>
                <a:uFillTx/>
                <a:latin typeface="Century Gothic" pitchFamily="34" charset="0"/>
                <a:ea typeface="+mn-ea"/>
                <a:cs typeface="+mn-cs"/>
              </a:rPr>
              <a:t>Sample Graph</a:t>
            </a:r>
            <a:r>
              <a:rPr kumimoji="0" lang="en-US" sz="1800" b="0" i="0" u="sng" strike="noStrike" kern="1200" cap="none" spc="0" normalizeH="0" baseline="0" noProof="0" dirty="0">
                <a:ln>
                  <a:noFill/>
                </a:ln>
                <a:solidFill>
                  <a:prstClr val="black"/>
                </a:solidFill>
                <a:effectLst/>
                <a:uLnTx/>
                <a:uFillTx/>
                <a:latin typeface="Arial" pitchFamily="34" charset="0"/>
                <a:ea typeface="+mn-ea"/>
                <a:cs typeface="+mn-cs"/>
              </a:rPr>
              <a:t>:</a:t>
            </a:r>
            <a:endParaRPr kumimoji="0" lang="en-US" sz="1800" b="0" i="0" u="none" strike="noStrike" kern="1200" cap="none" spc="0" normalizeH="0" baseline="0" noProof="0" dirty="0">
              <a:ln>
                <a:noFill/>
              </a:ln>
              <a:solidFill>
                <a:prstClr val="black"/>
              </a:solidFill>
              <a:effectLst/>
              <a:uLnTx/>
              <a:uFillTx/>
              <a:latin typeface="Arial"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itchFamily="34" charset="0"/>
              <a:ea typeface="+mn-ea"/>
              <a:cs typeface="+mn-cs"/>
            </a:endParaRPr>
          </a:p>
        </p:txBody>
      </p:sp>
      <p:sp>
        <p:nvSpPr>
          <p:cNvPr id="21514" name="Rectangle 10"/>
          <p:cNvSpPr>
            <a:spLocks noChangeArrowheads="1"/>
          </p:cNvSpPr>
          <p:nvPr/>
        </p:nvSpPr>
        <p:spPr bwMode="auto">
          <a:xfrm>
            <a:off x="1524001" y="866001"/>
            <a:ext cx="184731" cy="553998"/>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entury Gothic" pitchFamily="34" charset="0"/>
                <a:ea typeface="Times New Roman" pitchFamily="18" charset="0"/>
                <a:cs typeface="Times New Roman" pitchFamily="18" charset="0"/>
              </a:rPr>
              <a:t/>
            </a:r>
            <a:br>
              <a:rPr kumimoji="0" lang="en-US" sz="1200" b="0" i="0" u="none" strike="noStrike" kern="1200" cap="none" spc="0" normalizeH="0" baseline="0" noProof="0">
                <a:ln>
                  <a:noFill/>
                </a:ln>
                <a:solidFill>
                  <a:prstClr val="black"/>
                </a:solidFill>
                <a:effectLst/>
                <a:uLnTx/>
                <a:uFillTx/>
                <a:latin typeface="Century Gothic" pitchFamily="34" charset="0"/>
                <a:ea typeface="Times New Roman" pitchFamily="18" charset="0"/>
                <a:cs typeface="Times New Roman" pitchFamily="18" charset="0"/>
              </a:rPr>
            </a:br>
            <a:endParaRPr kumimoji="0" lang="en-US" sz="1800" b="0" i="0" u="none" strike="noStrike" kern="1200" cap="none" spc="0" normalizeH="0" baseline="0" noProof="0">
              <a:ln>
                <a:noFill/>
              </a:ln>
              <a:solidFill>
                <a:prstClr val="black"/>
              </a:solidFill>
              <a:effectLst/>
              <a:uLnTx/>
              <a:uFillTx/>
              <a:latin typeface="Arial" pitchFamily="34" charset="0"/>
              <a:ea typeface="+mn-ea"/>
              <a:cs typeface="+mn-cs"/>
            </a:endParaRPr>
          </a:p>
        </p:txBody>
      </p:sp>
    </p:spTree>
    <p:extLst>
      <p:ext uri="{BB962C8B-B14F-4D97-AF65-F5344CB8AC3E}">
        <p14:creationId xmlns:p14="http://schemas.microsoft.com/office/powerpoint/2010/main" val="11577951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1981200" y="110061"/>
            <a:ext cx="7924800" cy="6809496"/>
          </a:xfrm>
          <a:prstGeom prst="rect">
            <a:avLst/>
          </a:prstGeom>
          <a:noFill/>
          <a:ln w="9525">
            <a:noFill/>
            <a:miter lim="800000"/>
            <a:headEnd/>
            <a:tailEnd/>
          </a:ln>
          <a:effectLst/>
        </p:spPr>
        <p:txBody>
          <a:bodyPr vert="horz" wrap="square" lIns="0" tIns="152352" rIns="0" bIns="38088"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28600" algn="l"/>
              </a:tabLst>
              <a:defRPr/>
            </a:pPr>
            <a:r>
              <a:rPr kumimoji="0" lang="en-US" sz="2400" b="1" i="0" u="none" strike="noStrike" kern="1200" cap="none" spc="0" normalizeH="0" baseline="0" noProof="0" dirty="0">
                <a:ln>
                  <a:noFill/>
                </a:ln>
                <a:solidFill>
                  <a:srgbClr val="1F497D"/>
                </a:solidFill>
                <a:effectLst/>
                <a:uLnTx/>
                <a:uFillTx/>
                <a:latin typeface="Century Gothic" pitchFamily="34" charset="0"/>
                <a:ea typeface="Times New Roman" pitchFamily="18" charset="0"/>
                <a:cs typeface="+mn-cs"/>
              </a:rPr>
              <a:t>9) Develop Conclusions:</a:t>
            </a:r>
          </a:p>
          <a:p>
            <a:pPr marL="0" marR="0" lvl="0" indent="0" algn="l" defTabSz="914400" rtl="0" eaLnBrk="1" fontAlgn="base" latinLnBrk="0" hangingPunct="1">
              <a:lnSpc>
                <a:spcPct val="100000"/>
              </a:lnSpc>
              <a:spcBef>
                <a:spcPct val="0"/>
              </a:spcBef>
              <a:spcAft>
                <a:spcPct val="0"/>
              </a:spcAft>
              <a:buClrTx/>
              <a:buSzTx/>
              <a:buFontTx/>
              <a:buNone/>
              <a:tabLst>
                <a:tab pos="228600" algn="l"/>
              </a:tabLst>
              <a:defRPr/>
            </a:pPr>
            <a:endParaRPr kumimoji="0" lang="en-US" sz="2400" b="0" i="0" u="none" strike="noStrike" kern="1200" cap="none" spc="0" normalizeH="0" baseline="0" noProof="0" dirty="0">
              <a:ln>
                <a:noFill/>
              </a:ln>
              <a:solidFill>
                <a:srgbClr val="1F497D"/>
              </a:solidFill>
              <a:effectLst/>
              <a:uLnTx/>
              <a:uFillTx/>
              <a:latin typeface="Arial"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defRPr/>
            </a:pPr>
            <a:r>
              <a:rPr kumimoji="0" lang="en-US" sz="2400" b="0" i="0" u="sng" strike="noStrike" kern="1200" cap="none" spc="0" normalizeH="0" baseline="0" noProof="0" dirty="0">
                <a:ln>
                  <a:noFill/>
                </a:ln>
                <a:solidFill>
                  <a:prstClr val="black"/>
                </a:solidFill>
                <a:effectLst/>
                <a:uLnTx/>
                <a:uFillTx/>
                <a:latin typeface="Century Gothic" pitchFamily="34" charset="0"/>
                <a:ea typeface="Times New Roman" pitchFamily="18" charset="0"/>
                <a:cs typeface="+mn-cs"/>
              </a:rPr>
              <a:t>4 parts</a:t>
            </a:r>
          </a:p>
          <a:p>
            <a:pPr marL="0" marR="0" lvl="0" indent="0" algn="l" defTabSz="914400" rtl="0" eaLnBrk="0" fontAlgn="base" latinLnBrk="0" hangingPunct="0">
              <a:lnSpc>
                <a:spcPct val="100000"/>
              </a:lnSpc>
              <a:spcBef>
                <a:spcPct val="0"/>
              </a:spcBef>
              <a:spcAft>
                <a:spcPct val="0"/>
              </a:spcAft>
              <a:buClrTx/>
              <a:buSzTx/>
              <a:buFontTx/>
              <a:buNone/>
              <a:tabLst>
                <a:tab pos="228600" algn="l"/>
              </a:tabLst>
              <a:defRPr/>
            </a:pPr>
            <a:endParaRPr kumimoji="0" lang="en-US" sz="2400" b="0" i="0" u="sng" strike="noStrike" kern="1200" cap="none" spc="0" normalizeH="0" baseline="0" noProof="0" dirty="0">
              <a:ln>
                <a:noFill/>
              </a:ln>
              <a:solidFill>
                <a:prstClr val="black"/>
              </a:solidFill>
              <a:effectLst/>
              <a:uLnTx/>
              <a:uFillTx/>
              <a:latin typeface="Arial"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Lst>
              <a:defRPr/>
            </a:pPr>
            <a:r>
              <a:rPr kumimoji="0" lang="en-US" sz="2000" b="0" i="0" u="none" strike="noStrike" kern="1200" cap="none" spc="0" normalizeH="0" baseline="0" noProof="0" dirty="0">
                <a:ln>
                  <a:noFill/>
                </a:ln>
                <a:solidFill>
                  <a:srgbClr val="7030A0"/>
                </a:solidFill>
                <a:effectLst/>
                <a:uLnTx/>
                <a:uFillTx/>
                <a:latin typeface="Century Gothic" pitchFamily="34" charset="0"/>
                <a:ea typeface="Times New Roman" pitchFamily="18" charset="0"/>
                <a:cs typeface="+mn-cs"/>
              </a:rPr>
              <a:t>State whether your hypothesis is “supported” or “not supported”</a:t>
            </a:r>
          </a:p>
          <a:p>
            <a:pPr marL="0" marR="0" lvl="0" indent="0" algn="l" defTabSz="914400" rtl="0" eaLnBrk="0" fontAlgn="base" latinLnBrk="0" hangingPunct="0">
              <a:lnSpc>
                <a:spcPct val="100000"/>
              </a:lnSpc>
              <a:spcBef>
                <a:spcPct val="0"/>
              </a:spcBef>
              <a:spcAft>
                <a:spcPct val="0"/>
              </a:spcAft>
              <a:buClrTx/>
              <a:buSzTx/>
              <a:buFontTx/>
              <a:buNone/>
              <a:tabLst>
                <a:tab pos="228600" algn="l"/>
              </a:tabLst>
              <a:defRPr/>
            </a:pPr>
            <a:endParaRPr kumimoji="0" lang="en-US" sz="2000" b="0" i="0" u="none" strike="noStrike" kern="1200" cap="none" spc="0" normalizeH="0" baseline="0" noProof="0" dirty="0">
              <a:ln>
                <a:noFill/>
              </a:ln>
              <a:solidFill>
                <a:prstClr val="black"/>
              </a:solidFill>
              <a:effectLst/>
              <a:uLnTx/>
              <a:uFillTx/>
              <a:latin typeface="Arial"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Lst>
              <a:defRPr/>
            </a:pPr>
            <a:r>
              <a:rPr kumimoji="0" lang="en-US" sz="2000" b="0" i="0" u="none" strike="noStrike" kern="1200" cap="none" spc="0" normalizeH="0" baseline="0" noProof="0" dirty="0">
                <a:ln>
                  <a:noFill/>
                </a:ln>
                <a:solidFill>
                  <a:srgbClr val="7030A0"/>
                </a:solidFill>
                <a:effectLst/>
                <a:uLnTx/>
                <a:uFillTx/>
                <a:latin typeface="Century Gothic" pitchFamily="34" charset="0"/>
                <a:ea typeface="Times New Roman" pitchFamily="18" charset="0"/>
                <a:cs typeface="+mn-cs"/>
              </a:rPr>
              <a:t>Evidence that your hypothesis is supported or not supported…. Use concrete data.  Use range of data when available</a:t>
            </a:r>
          </a:p>
          <a:p>
            <a:pPr marL="0" marR="0" lvl="0" indent="0" algn="l" defTabSz="914400" rtl="0" eaLnBrk="0" fontAlgn="base" latinLnBrk="0" hangingPunct="0">
              <a:lnSpc>
                <a:spcPct val="100000"/>
              </a:lnSpc>
              <a:spcBef>
                <a:spcPct val="0"/>
              </a:spcBef>
              <a:spcAft>
                <a:spcPct val="0"/>
              </a:spcAft>
              <a:buClrTx/>
              <a:buSzTx/>
              <a:buFontTx/>
              <a:buNone/>
              <a:tabLst>
                <a:tab pos="228600" algn="l"/>
              </a:tabLst>
              <a:defRPr/>
            </a:pPr>
            <a:endParaRPr kumimoji="0" lang="en-US" sz="2000" b="0" i="0" u="none" strike="noStrike" kern="1200" cap="none" spc="0" normalizeH="0" baseline="0" noProof="0" dirty="0">
              <a:ln>
                <a:noFill/>
              </a:ln>
              <a:solidFill>
                <a:prstClr val="black"/>
              </a:solidFill>
              <a:effectLst/>
              <a:uLnTx/>
              <a:uFillTx/>
              <a:latin typeface="Arial"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Lst>
              <a:defRPr/>
            </a:pPr>
            <a:r>
              <a:rPr kumimoji="0" lang="en-US" sz="2000" b="0" i="0" u="none" strike="noStrike" kern="1200" cap="none" spc="0" normalizeH="0" baseline="0" noProof="0" dirty="0" smtClean="0">
                <a:ln>
                  <a:noFill/>
                </a:ln>
                <a:solidFill>
                  <a:srgbClr val="7030A0"/>
                </a:solidFill>
                <a:effectLst/>
                <a:uLnTx/>
                <a:uFillTx/>
                <a:latin typeface="Century Gothic" pitchFamily="34" charset="0"/>
                <a:ea typeface="Times New Roman" pitchFamily="18" charset="0"/>
                <a:cs typeface="+mn-cs"/>
              </a:rPr>
              <a:t>Limitations/improvements </a:t>
            </a:r>
            <a:r>
              <a:rPr kumimoji="0" lang="en-US" sz="2000" b="0" i="0" u="none" strike="noStrike" kern="1200" cap="none" spc="0" normalizeH="0" baseline="0" noProof="0" dirty="0">
                <a:ln>
                  <a:noFill/>
                </a:ln>
                <a:solidFill>
                  <a:srgbClr val="7030A0"/>
                </a:solidFill>
                <a:effectLst/>
                <a:uLnTx/>
                <a:uFillTx/>
                <a:latin typeface="Century Gothic" pitchFamily="34" charset="0"/>
                <a:ea typeface="Times New Roman" pitchFamily="18" charset="0"/>
                <a:cs typeface="+mn-cs"/>
              </a:rPr>
              <a:t>(realistic)</a:t>
            </a:r>
          </a:p>
          <a:p>
            <a:pPr marL="0" marR="0" lvl="0" indent="0" algn="l" defTabSz="914400" rtl="0" eaLnBrk="0" fontAlgn="base" latinLnBrk="0" hangingPunct="0">
              <a:lnSpc>
                <a:spcPct val="100000"/>
              </a:lnSpc>
              <a:spcBef>
                <a:spcPct val="0"/>
              </a:spcBef>
              <a:spcAft>
                <a:spcPct val="0"/>
              </a:spcAft>
              <a:buClrTx/>
              <a:buSzTx/>
              <a:buFontTx/>
              <a:buNone/>
              <a:tabLst>
                <a:tab pos="228600" algn="l"/>
              </a:tabLst>
              <a:defRPr/>
            </a:pPr>
            <a:endParaRPr kumimoji="0" lang="en-US" sz="2000" b="0" i="0" u="none" strike="noStrike" kern="1200" cap="none" spc="0" normalizeH="0" baseline="0" noProof="0" dirty="0">
              <a:ln>
                <a:noFill/>
              </a:ln>
              <a:solidFill>
                <a:prstClr val="black"/>
              </a:solidFill>
              <a:effectLst/>
              <a:uLnTx/>
              <a:uFillTx/>
              <a:latin typeface="Arial" pitchFamily="34" charset="0"/>
              <a:ea typeface="+mn-ea"/>
              <a:cs typeface="+mn-cs"/>
            </a:endParaRPr>
          </a:p>
          <a:p>
            <a:pPr marL="1257300" marR="0" lvl="2"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tab pos="228600" algn="l"/>
              </a:tabLst>
              <a:defRPr/>
            </a:pPr>
            <a:r>
              <a:rPr kumimoji="0" lang="en-US" sz="2000" b="0" i="0" u="none" strike="noStrike" kern="1200" cap="none" spc="0" normalizeH="0" baseline="0" noProof="0" dirty="0" smtClean="0">
                <a:ln>
                  <a:noFill/>
                </a:ln>
                <a:solidFill>
                  <a:srgbClr val="7030A0"/>
                </a:solidFill>
                <a:effectLst/>
                <a:uLnTx/>
                <a:uFillTx/>
                <a:latin typeface="Century Gothic" pitchFamily="34" charset="0"/>
                <a:ea typeface="Times New Roman" pitchFamily="18" charset="0"/>
                <a:cs typeface="+mn-cs"/>
              </a:rPr>
              <a:t>Modifications </a:t>
            </a:r>
            <a:r>
              <a:rPr kumimoji="0" lang="en-US" sz="2000" b="0" i="0" u="none" strike="noStrike" kern="1200" cap="none" spc="0" normalizeH="0" baseline="0" noProof="0" dirty="0">
                <a:ln>
                  <a:noFill/>
                </a:ln>
                <a:solidFill>
                  <a:srgbClr val="7030A0"/>
                </a:solidFill>
                <a:effectLst/>
                <a:uLnTx/>
                <a:uFillTx/>
                <a:latin typeface="Century Gothic" pitchFamily="34" charset="0"/>
                <a:ea typeface="Times New Roman" pitchFamily="18" charset="0"/>
                <a:cs typeface="+mn-cs"/>
              </a:rPr>
              <a:t>to the </a:t>
            </a:r>
            <a:r>
              <a:rPr kumimoji="0" lang="en-US" sz="2000" b="0" i="0" u="none" strike="noStrike" kern="1200" cap="none" spc="0" normalizeH="0" baseline="0" noProof="0" dirty="0" smtClean="0">
                <a:ln>
                  <a:noFill/>
                </a:ln>
                <a:solidFill>
                  <a:srgbClr val="7030A0"/>
                </a:solidFill>
                <a:effectLst/>
                <a:uLnTx/>
                <a:uFillTx/>
                <a:latin typeface="Century Gothic" pitchFamily="34" charset="0"/>
                <a:ea typeface="Times New Roman" pitchFamily="18" charset="0"/>
                <a:cs typeface="+mn-cs"/>
              </a:rPr>
              <a:t>procedure</a:t>
            </a:r>
          </a:p>
          <a:p>
            <a:pPr marL="1257300" marR="0" lvl="2"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tab pos="228600" algn="l"/>
              </a:tabLst>
              <a:defRPr/>
            </a:pPr>
            <a:r>
              <a:rPr kumimoji="0" lang="en-US" sz="2000" b="0" i="0" u="none" strike="noStrike" kern="1200" cap="none" spc="0" normalizeH="0" baseline="0" noProof="0" dirty="0" smtClean="0">
                <a:ln>
                  <a:noFill/>
                </a:ln>
                <a:solidFill>
                  <a:srgbClr val="7030A0"/>
                </a:solidFill>
                <a:effectLst/>
                <a:uLnTx/>
                <a:uFillTx/>
                <a:latin typeface="Century Gothic" pitchFamily="34" charset="0"/>
                <a:ea typeface="Times New Roman" pitchFamily="18" charset="0"/>
                <a:cs typeface="+mn-cs"/>
              </a:rPr>
              <a:t>Further research</a:t>
            </a:r>
            <a:endParaRPr kumimoji="0" lang="en-US" sz="2000" b="0" i="0" u="none" strike="noStrike" kern="1200" cap="none" spc="0" normalizeH="0" baseline="0" noProof="0" dirty="0">
              <a:ln>
                <a:noFill/>
              </a:ln>
              <a:solidFill>
                <a:srgbClr val="7030A0"/>
              </a:solidFill>
              <a:effectLst/>
              <a:uLnTx/>
              <a:uFillTx/>
              <a:latin typeface="Century Gothic" pitchFamily="34" charset="0"/>
              <a:ea typeface="Times New Roman" pitchFamily="18" charset="0"/>
              <a:cs typeface="+mn-cs"/>
            </a:endParaRPr>
          </a:p>
          <a:p>
            <a:pPr marL="457200" marR="0" lvl="1" indent="0" algn="l" defTabSz="914400" rtl="0" eaLnBrk="0" fontAlgn="base" latinLnBrk="0" hangingPunct="0">
              <a:lnSpc>
                <a:spcPct val="100000"/>
              </a:lnSpc>
              <a:spcBef>
                <a:spcPct val="0"/>
              </a:spcBef>
              <a:spcAft>
                <a:spcPct val="0"/>
              </a:spcAft>
              <a:buClrTx/>
              <a:buSzTx/>
              <a:buFontTx/>
              <a:buNone/>
              <a:tabLst>
                <a:tab pos="228600" algn="l"/>
              </a:tabLst>
              <a:defRPr/>
            </a:pPr>
            <a:endParaRPr kumimoji="0" lang="en-US" sz="2000" b="0" i="0" u="none" strike="noStrike" kern="1200" cap="none" spc="0" normalizeH="0" baseline="0" noProof="0" dirty="0">
              <a:ln>
                <a:noFill/>
              </a:ln>
              <a:solidFill>
                <a:prstClr val="black"/>
              </a:solidFill>
              <a:effectLst/>
              <a:uLnTx/>
              <a:uFillTx/>
              <a:latin typeface="Arial"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defRPr/>
            </a:pPr>
            <a:r>
              <a:rPr kumimoji="0" lang="en-US" sz="2400" b="1" i="0" u="none" strike="noStrike" kern="1200" cap="none" spc="0" normalizeH="0" baseline="0" noProof="0" dirty="0">
                <a:ln>
                  <a:noFill/>
                </a:ln>
                <a:solidFill>
                  <a:srgbClr val="7030A0"/>
                </a:solidFill>
                <a:effectLst/>
                <a:uLnTx/>
                <a:uFillTx/>
                <a:latin typeface="Century Gothic" pitchFamily="34" charset="0"/>
                <a:ea typeface="Times New Roman" pitchFamily="18" charset="0"/>
                <a:cs typeface="+mn-cs"/>
              </a:rPr>
              <a:t>Reminders:</a:t>
            </a:r>
            <a:endParaRPr kumimoji="0" lang="en-US" sz="24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tab pos="228600" algn="l"/>
              </a:tabLst>
              <a:defRPr/>
            </a:pPr>
            <a:r>
              <a:rPr kumimoji="0" lang="en-US" sz="2400" b="0" i="0" u="none" strike="noStrike" kern="1200" cap="none" spc="0" normalizeH="0" baseline="0" noProof="0" dirty="0">
                <a:ln>
                  <a:noFill/>
                </a:ln>
                <a:solidFill>
                  <a:prstClr val="black"/>
                </a:solidFill>
                <a:effectLst/>
                <a:uLnTx/>
                <a:uFillTx/>
                <a:latin typeface="Century Gothic" pitchFamily="34" charset="0"/>
                <a:ea typeface="+mn-ea"/>
                <a:cs typeface="Times New Roman" pitchFamily="18" charset="0"/>
              </a:rPr>
              <a:t>NO ABBREVIATIONS</a:t>
            </a: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tab pos="228600" algn="l"/>
              </a:tabLst>
              <a:defRPr/>
            </a:pPr>
            <a:r>
              <a:rPr kumimoji="0" lang="en-US" sz="2400" b="0" i="0" u="none" strike="noStrike" kern="1200" cap="none" spc="0" normalizeH="0" baseline="0" noProof="0" dirty="0">
                <a:ln>
                  <a:noFill/>
                </a:ln>
                <a:solidFill>
                  <a:prstClr val="black"/>
                </a:solidFill>
                <a:effectLst/>
                <a:uLnTx/>
                <a:uFillTx/>
                <a:latin typeface="Century Gothic" pitchFamily="34" charset="0"/>
                <a:ea typeface="+mn-ea"/>
                <a:cs typeface="Times New Roman" pitchFamily="18" charset="0"/>
              </a:rPr>
              <a:t>Include all the parts indicated in the directions</a:t>
            </a:r>
            <a:endParaRPr kumimoji="0" lang="en-US" sz="24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tab pos="228600" algn="l"/>
              </a:tabLst>
              <a:defRPr/>
            </a:pPr>
            <a:r>
              <a:rPr kumimoji="0" lang="en-US" sz="2400" b="0" i="0" u="none" strike="noStrike" kern="1200" cap="none" spc="0" normalizeH="0" baseline="0" noProof="0" dirty="0">
                <a:ln>
                  <a:noFill/>
                </a:ln>
                <a:solidFill>
                  <a:prstClr val="black"/>
                </a:solidFill>
                <a:effectLst/>
                <a:uLnTx/>
                <a:uFillTx/>
                <a:latin typeface="Century Gothic" pitchFamily="34" charset="0"/>
                <a:ea typeface="+mn-ea"/>
                <a:cs typeface="Times New Roman" pitchFamily="18" charset="0"/>
              </a:rPr>
              <a:t>Metric, metric, metric…… </a:t>
            </a:r>
            <a:endParaRPr kumimoji="0" lang="en-US" sz="24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defRPr/>
            </a:pPr>
            <a:endParaRPr kumimoji="0" lang="en-US" sz="1800" b="0" i="0" u="none" strike="noStrike" kern="1200" cap="none" spc="0" normalizeH="0" baseline="0" noProof="0" dirty="0">
              <a:ln>
                <a:noFill/>
              </a:ln>
              <a:solidFill>
                <a:prstClr val="black"/>
              </a:solidFill>
              <a:effectLst/>
              <a:uLnTx/>
              <a:uFillTx/>
              <a:latin typeface="Arial" pitchFamily="34" charset="0"/>
              <a:ea typeface="+mn-ea"/>
              <a:cs typeface="+mn-cs"/>
            </a:endParaRPr>
          </a:p>
        </p:txBody>
      </p:sp>
    </p:spTree>
    <p:extLst>
      <p:ext uri="{BB962C8B-B14F-4D97-AF65-F5344CB8AC3E}">
        <p14:creationId xmlns:p14="http://schemas.microsoft.com/office/powerpoint/2010/main" val="989875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385">
                                            <p:txEl>
                                              <p:pRg st="0" end="0"/>
                                            </p:txEl>
                                          </p:spTgt>
                                        </p:tgtEl>
                                        <p:attrNameLst>
                                          <p:attrName>style.visibility</p:attrName>
                                        </p:attrNameLst>
                                      </p:cBhvr>
                                      <p:to>
                                        <p:strVal val="visible"/>
                                      </p:to>
                                    </p:set>
                                    <p:animEffect transition="in" filter="fade">
                                      <p:cBhvr>
                                        <p:cTn id="7" dur="2000"/>
                                        <p:tgtEl>
                                          <p:spTgt spid="1638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6385">
                                            <p:txEl>
                                              <p:pRg st="2" end="2"/>
                                            </p:txEl>
                                          </p:spTgt>
                                        </p:tgtEl>
                                        <p:attrNameLst>
                                          <p:attrName>style.visibility</p:attrName>
                                        </p:attrNameLst>
                                      </p:cBhvr>
                                      <p:to>
                                        <p:strVal val="visible"/>
                                      </p:to>
                                    </p:set>
                                    <p:animEffect transition="in" filter="fade">
                                      <p:cBhvr>
                                        <p:cTn id="12" dur="2000"/>
                                        <p:tgtEl>
                                          <p:spTgt spid="1638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6385">
                                            <p:txEl>
                                              <p:pRg st="4" end="4"/>
                                            </p:txEl>
                                          </p:spTgt>
                                        </p:tgtEl>
                                        <p:attrNameLst>
                                          <p:attrName>style.visibility</p:attrName>
                                        </p:attrNameLst>
                                      </p:cBhvr>
                                      <p:to>
                                        <p:strVal val="visible"/>
                                      </p:to>
                                    </p:set>
                                    <p:animEffect transition="in" filter="fade">
                                      <p:cBhvr>
                                        <p:cTn id="17" dur="2000"/>
                                        <p:tgtEl>
                                          <p:spTgt spid="1638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6385">
                                            <p:txEl>
                                              <p:pRg st="6" end="6"/>
                                            </p:txEl>
                                          </p:spTgt>
                                        </p:tgtEl>
                                        <p:attrNameLst>
                                          <p:attrName>style.visibility</p:attrName>
                                        </p:attrNameLst>
                                      </p:cBhvr>
                                      <p:to>
                                        <p:strVal val="visible"/>
                                      </p:to>
                                    </p:set>
                                    <p:animEffect transition="in" filter="fade">
                                      <p:cBhvr>
                                        <p:cTn id="22" dur="2000"/>
                                        <p:tgtEl>
                                          <p:spTgt spid="16385">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6385">
                                            <p:txEl>
                                              <p:pRg st="8" end="8"/>
                                            </p:txEl>
                                          </p:spTgt>
                                        </p:tgtEl>
                                        <p:attrNameLst>
                                          <p:attrName>style.visibility</p:attrName>
                                        </p:attrNameLst>
                                      </p:cBhvr>
                                      <p:to>
                                        <p:strVal val="visible"/>
                                      </p:to>
                                    </p:set>
                                    <p:animEffect transition="in" filter="fade">
                                      <p:cBhvr>
                                        <p:cTn id="27" dur="2000"/>
                                        <p:tgtEl>
                                          <p:spTgt spid="16385">
                                            <p:txEl>
                                              <p:pRg st="8" end="8"/>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6385">
                                            <p:txEl>
                                              <p:pRg st="10" end="10"/>
                                            </p:txEl>
                                          </p:spTgt>
                                        </p:tgtEl>
                                        <p:attrNameLst>
                                          <p:attrName>style.visibility</p:attrName>
                                        </p:attrNameLst>
                                      </p:cBhvr>
                                      <p:to>
                                        <p:strVal val="visible"/>
                                      </p:to>
                                    </p:set>
                                    <p:animEffect transition="in" filter="fade">
                                      <p:cBhvr>
                                        <p:cTn id="30" dur="2000"/>
                                        <p:tgtEl>
                                          <p:spTgt spid="16385">
                                            <p:txEl>
                                              <p:pRg st="10" end="10"/>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6385">
                                            <p:txEl>
                                              <p:pRg st="11" end="11"/>
                                            </p:txEl>
                                          </p:spTgt>
                                        </p:tgtEl>
                                        <p:attrNameLst>
                                          <p:attrName>style.visibility</p:attrName>
                                        </p:attrNameLst>
                                      </p:cBhvr>
                                      <p:to>
                                        <p:strVal val="visible"/>
                                      </p:to>
                                    </p:set>
                                    <p:animEffect transition="in" filter="fade">
                                      <p:cBhvr>
                                        <p:cTn id="33" dur="2000"/>
                                        <p:tgtEl>
                                          <p:spTgt spid="16385">
                                            <p:txEl>
                                              <p:pRg st="11" end="11"/>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16385">
                                            <p:txEl>
                                              <p:pRg st="13" end="13"/>
                                            </p:txEl>
                                          </p:spTgt>
                                        </p:tgtEl>
                                        <p:attrNameLst>
                                          <p:attrName>style.visibility</p:attrName>
                                        </p:attrNameLst>
                                      </p:cBhvr>
                                      <p:to>
                                        <p:strVal val="visible"/>
                                      </p:to>
                                    </p:set>
                                    <p:animEffect transition="in" filter="fade">
                                      <p:cBhvr>
                                        <p:cTn id="38" dur="2000"/>
                                        <p:tgtEl>
                                          <p:spTgt spid="16385">
                                            <p:txEl>
                                              <p:pRg st="13" end="13"/>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16385">
                                            <p:txEl>
                                              <p:pRg st="14" end="14"/>
                                            </p:txEl>
                                          </p:spTgt>
                                        </p:tgtEl>
                                        <p:attrNameLst>
                                          <p:attrName>style.visibility</p:attrName>
                                        </p:attrNameLst>
                                      </p:cBhvr>
                                      <p:to>
                                        <p:strVal val="visible"/>
                                      </p:to>
                                    </p:set>
                                    <p:animEffect transition="in" filter="fade">
                                      <p:cBhvr>
                                        <p:cTn id="43" dur="2000"/>
                                        <p:tgtEl>
                                          <p:spTgt spid="16385">
                                            <p:txEl>
                                              <p:pRg st="14" end="14"/>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16385">
                                            <p:txEl>
                                              <p:pRg st="15" end="15"/>
                                            </p:txEl>
                                          </p:spTgt>
                                        </p:tgtEl>
                                        <p:attrNameLst>
                                          <p:attrName>style.visibility</p:attrName>
                                        </p:attrNameLst>
                                      </p:cBhvr>
                                      <p:to>
                                        <p:strVal val="visible"/>
                                      </p:to>
                                    </p:set>
                                    <p:animEffect transition="in" filter="fade">
                                      <p:cBhvr>
                                        <p:cTn id="48" dur="2000"/>
                                        <p:tgtEl>
                                          <p:spTgt spid="16385">
                                            <p:txEl>
                                              <p:pRg st="15" end="15"/>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16385">
                                            <p:txEl>
                                              <p:pRg st="16" end="16"/>
                                            </p:txEl>
                                          </p:spTgt>
                                        </p:tgtEl>
                                        <p:attrNameLst>
                                          <p:attrName>style.visibility</p:attrName>
                                        </p:attrNameLst>
                                      </p:cBhvr>
                                      <p:to>
                                        <p:strVal val="visible"/>
                                      </p:to>
                                    </p:set>
                                    <p:animEffect transition="in" filter="fade">
                                      <p:cBhvr>
                                        <p:cTn id="53" dur="2000"/>
                                        <p:tgtEl>
                                          <p:spTgt spid="16385">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chemeClr val="tx2"/>
                </a:solidFill>
                <a:latin typeface="+mj-lt"/>
                <a:ea typeface="+mj-ea"/>
                <a:cs typeface="+mj-cs"/>
              </a:rPr>
              <a:t>Use the following format for all your lab write ups!</a:t>
            </a:r>
            <a:r>
              <a:rPr lang="en-US" dirty="0">
                <a:solidFill>
                  <a:schemeClr val="tx2"/>
                </a:solidFill>
                <a:latin typeface="+mj-lt"/>
                <a:ea typeface="+mj-ea"/>
                <a:cs typeface="+mj-cs"/>
              </a:rPr>
              <a:t/>
            </a:r>
            <a:br>
              <a:rPr lang="en-US" dirty="0">
                <a:solidFill>
                  <a:schemeClr val="tx2"/>
                </a:solidFill>
                <a:latin typeface="+mj-lt"/>
                <a:ea typeface="+mj-ea"/>
                <a:cs typeface="+mj-cs"/>
              </a:rPr>
            </a:br>
            <a:endParaRPr lang="en-US" dirty="0"/>
          </a:p>
        </p:txBody>
      </p:sp>
      <p:sp>
        <p:nvSpPr>
          <p:cNvPr id="3" name="Content Placeholder 2"/>
          <p:cNvSpPr>
            <a:spLocks noGrp="1"/>
          </p:cNvSpPr>
          <p:nvPr>
            <p:ph idx="1"/>
          </p:nvPr>
        </p:nvSpPr>
        <p:spPr>
          <a:xfrm>
            <a:off x="1676400" y="1219200"/>
            <a:ext cx="3581400" cy="5638800"/>
          </a:xfrm>
        </p:spPr>
        <p:txBody>
          <a:bodyPr>
            <a:normAutofit fontScale="47500" lnSpcReduction="20000"/>
          </a:bodyPr>
          <a:lstStyle/>
          <a:p>
            <a:pPr>
              <a:lnSpc>
                <a:spcPct val="120000"/>
              </a:lnSpc>
              <a:spcBef>
                <a:spcPts val="0"/>
              </a:spcBef>
              <a:buNone/>
            </a:pPr>
            <a:r>
              <a:rPr lang="en-US" sz="6200" b="1" dirty="0">
                <a:solidFill>
                  <a:srgbClr val="7030A0"/>
                </a:solidFill>
              </a:rPr>
              <a:t>1) Start with a problem statement:</a:t>
            </a:r>
            <a:endParaRPr lang="en-US" sz="6200" dirty="0">
              <a:solidFill>
                <a:srgbClr val="7030A0"/>
              </a:solidFill>
            </a:endParaRPr>
          </a:p>
          <a:p>
            <a:pPr>
              <a:lnSpc>
                <a:spcPct val="120000"/>
              </a:lnSpc>
              <a:spcBef>
                <a:spcPts val="0"/>
              </a:spcBef>
            </a:pPr>
            <a:r>
              <a:rPr lang="en-US" sz="5500" dirty="0">
                <a:solidFill>
                  <a:srgbClr val="7030A0"/>
                </a:solidFill>
              </a:rPr>
              <a:t>Question based on observation that will be answered in the experiment.  You write it in the form of a question </a:t>
            </a:r>
          </a:p>
          <a:p>
            <a:pPr>
              <a:lnSpc>
                <a:spcPct val="120000"/>
              </a:lnSpc>
              <a:spcBef>
                <a:spcPts val="0"/>
              </a:spcBef>
              <a:buNone/>
            </a:pPr>
            <a:r>
              <a:rPr lang="en-US" sz="9800" b="1" dirty="0">
                <a:solidFill>
                  <a:srgbClr val="7030A0"/>
                </a:solidFill>
              </a:rPr>
              <a:t>  “What is the effect of </a:t>
            </a:r>
            <a:r>
              <a:rPr lang="en-US" sz="9800" b="1" dirty="0" smtClean="0">
                <a:solidFill>
                  <a:srgbClr val="7030A0"/>
                </a:solidFill>
              </a:rPr>
              <a:t>IV </a:t>
            </a:r>
            <a:r>
              <a:rPr lang="en-US" sz="9800" b="1" dirty="0">
                <a:solidFill>
                  <a:srgbClr val="7030A0"/>
                </a:solidFill>
              </a:rPr>
              <a:t>on </a:t>
            </a:r>
            <a:r>
              <a:rPr lang="en-US" sz="9800" b="1" dirty="0" smtClean="0">
                <a:solidFill>
                  <a:srgbClr val="7030A0"/>
                </a:solidFill>
              </a:rPr>
              <a:t>DV</a:t>
            </a:r>
            <a:r>
              <a:rPr lang="en-US" sz="9800" b="1" dirty="0">
                <a:solidFill>
                  <a:srgbClr val="7030A0"/>
                </a:solidFill>
              </a:rPr>
              <a:t>?”</a:t>
            </a:r>
          </a:p>
          <a:p>
            <a:pPr>
              <a:lnSpc>
                <a:spcPct val="120000"/>
              </a:lnSpc>
              <a:spcBef>
                <a:spcPts val="0"/>
              </a:spcBef>
              <a:buNone/>
            </a:pPr>
            <a:endParaRPr lang="en-US" sz="6200" dirty="0">
              <a:solidFill>
                <a:srgbClr val="7030A0"/>
              </a:solidFill>
            </a:endParaRPr>
          </a:p>
          <a:p>
            <a:endParaRPr lang="en-US" dirty="0">
              <a:solidFill>
                <a:srgbClr val="7030A0"/>
              </a:solidFill>
            </a:endParaRPr>
          </a:p>
        </p:txBody>
      </p:sp>
      <p:sp>
        <p:nvSpPr>
          <p:cNvPr id="4" name="TextBox 3"/>
          <p:cNvSpPr txBox="1"/>
          <p:nvPr/>
        </p:nvSpPr>
        <p:spPr>
          <a:xfrm>
            <a:off x="5715000" y="4800601"/>
            <a:ext cx="4724400" cy="184665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a:ea typeface="+mn-ea"/>
                <a:cs typeface="+mn-cs"/>
              </a:rPr>
              <a:t>Ex: </a:t>
            </a:r>
            <a:r>
              <a:rPr kumimoji="0" lang="en-US" sz="2400" b="0" i="0" u="none" strike="noStrike" kern="1200" cap="none" spc="0" normalizeH="0" baseline="0" noProof="0" dirty="0">
                <a:ln>
                  <a:noFill/>
                </a:ln>
                <a:solidFill>
                  <a:prstClr val="black"/>
                </a:solidFill>
                <a:effectLst/>
                <a:uLnTx/>
                <a:uFillTx/>
                <a:latin typeface="Calibri"/>
                <a:ea typeface="+mn-ea"/>
                <a:cs typeface="+mn-cs"/>
              </a:rPr>
              <a:t>Does air contain a life force that causes spontaneous generation or are there other organisms in the air that cannot be seen?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pic>
        <p:nvPicPr>
          <p:cNvPr id="13316" name="Picture 4" descr="http://www.creationstudies.org/mice-reipe-sml.jpg"/>
          <p:cNvPicPr>
            <a:picLocks noChangeAspect="1" noChangeArrowheads="1"/>
          </p:cNvPicPr>
          <p:nvPr/>
        </p:nvPicPr>
        <p:blipFill>
          <a:blip r:embed="rId2" cstate="print"/>
          <a:srcRect/>
          <a:stretch>
            <a:fillRect/>
          </a:stretch>
        </p:blipFill>
        <p:spPr bwMode="auto">
          <a:xfrm>
            <a:off x="6096001" y="1600200"/>
            <a:ext cx="3886197" cy="2590800"/>
          </a:xfrm>
          <a:prstGeom prst="rect">
            <a:avLst/>
          </a:prstGeom>
          <a:noFill/>
        </p:spPr>
      </p:pic>
    </p:spTree>
    <p:extLst>
      <p:ext uri="{BB962C8B-B14F-4D97-AF65-F5344CB8AC3E}">
        <p14:creationId xmlns:p14="http://schemas.microsoft.com/office/powerpoint/2010/main" val="888083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2600" y="381000"/>
            <a:ext cx="4343400" cy="6172200"/>
          </a:xfrm>
        </p:spPr>
        <p:txBody>
          <a:bodyPr>
            <a:normAutofit fontScale="77500" lnSpcReduction="20000"/>
          </a:bodyPr>
          <a:lstStyle/>
          <a:p>
            <a:pPr>
              <a:lnSpc>
                <a:spcPct val="120000"/>
              </a:lnSpc>
              <a:spcBef>
                <a:spcPts val="0"/>
              </a:spcBef>
              <a:buNone/>
            </a:pPr>
            <a:r>
              <a:rPr lang="en-US" sz="3600" b="1" dirty="0">
                <a:solidFill>
                  <a:srgbClr val="7030A0"/>
                </a:solidFill>
              </a:rPr>
              <a:t>2) Formulate a Hypothesis:</a:t>
            </a:r>
            <a:endParaRPr lang="en-US" sz="3600" dirty="0">
              <a:solidFill>
                <a:srgbClr val="7030A0"/>
              </a:solidFill>
            </a:endParaRPr>
          </a:p>
          <a:p>
            <a:pPr>
              <a:lnSpc>
                <a:spcPct val="120000"/>
              </a:lnSpc>
              <a:spcBef>
                <a:spcPts val="0"/>
              </a:spcBef>
            </a:pPr>
            <a:r>
              <a:rPr lang="en-US" sz="3600" dirty="0">
                <a:solidFill>
                  <a:srgbClr val="7030A0"/>
                </a:solidFill>
              </a:rPr>
              <a:t>If </a:t>
            </a:r>
            <a:r>
              <a:rPr lang="en-US" sz="3600" dirty="0" smtClean="0">
                <a:solidFill>
                  <a:srgbClr val="7030A0"/>
                </a:solidFill>
              </a:rPr>
              <a:t>(independent </a:t>
            </a:r>
            <a:r>
              <a:rPr lang="en-US" sz="3600" dirty="0">
                <a:solidFill>
                  <a:srgbClr val="7030A0"/>
                </a:solidFill>
              </a:rPr>
              <a:t>variable)… then </a:t>
            </a:r>
            <a:r>
              <a:rPr lang="en-US" sz="3600" dirty="0" smtClean="0">
                <a:solidFill>
                  <a:srgbClr val="7030A0"/>
                </a:solidFill>
              </a:rPr>
              <a:t>(dependent </a:t>
            </a:r>
            <a:r>
              <a:rPr lang="en-US" sz="3600" dirty="0">
                <a:solidFill>
                  <a:srgbClr val="7030A0"/>
                </a:solidFill>
              </a:rPr>
              <a:t>variable)… because (relevant explanation). </a:t>
            </a:r>
          </a:p>
          <a:p>
            <a:pPr>
              <a:lnSpc>
                <a:spcPct val="120000"/>
              </a:lnSpc>
              <a:spcBef>
                <a:spcPts val="0"/>
              </a:spcBef>
              <a:buNone/>
            </a:pPr>
            <a:r>
              <a:rPr lang="en-US" sz="3600" b="1" dirty="0">
                <a:solidFill>
                  <a:srgbClr val="7030A0"/>
                </a:solidFill>
              </a:rPr>
              <a:t>			OR</a:t>
            </a:r>
            <a:endParaRPr lang="en-US" sz="3600" dirty="0">
              <a:solidFill>
                <a:srgbClr val="7030A0"/>
              </a:solidFill>
            </a:endParaRPr>
          </a:p>
          <a:p>
            <a:pPr>
              <a:lnSpc>
                <a:spcPct val="120000"/>
              </a:lnSpc>
              <a:spcBef>
                <a:spcPts val="0"/>
              </a:spcBef>
            </a:pPr>
            <a:r>
              <a:rPr lang="en-US" b="1" dirty="0">
                <a:solidFill>
                  <a:srgbClr val="7030A0"/>
                </a:solidFill>
              </a:rPr>
              <a:t>IF</a:t>
            </a:r>
            <a:r>
              <a:rPr lang="en-US" dirty="0">
                <a:solidFill>
                  <a:srgbClr val="7030A0"/>
                </a:solidFill>
              </a:rPr>
              <a:t> (</a:t>
            </a:r>
            <a:r>
              <a:rPr lang="en-US" i="1" dirty="0">
                <a:solidFill>
                  <a:srgbClr val="7030A0"/>
                </a:solidFill>
              </a:rPr>
              <a:t>the </a:t>
            </a:r>
            <a:r>
              <a:rPr lang="en-US" i="1" dirty="0" smtClean="0">
                <a:solidFill>
                  <a:srgbClr val="7030A0"/>
                </a:solidFill>
              </a:rPr>
              <a:t>independent </a:t>
            </a:r>
            <a:r>
              <a:rPr lang="en-US" i="1" dirty="0">
                <a:solidFill>
                  <a:srgbClr val="7030A0"/>
                </a:solidFill>
              </a:rPr>
              <a:t>variable</a:t>
            </a:r>
            <a:r>
              <a:rPr lang="en-US" dirty="0">
                <a:solidFill>
                  <a:srgbClr val="7030A0"/>
                </a:solidFill>
              </a:rPr>
              <a:t>) </a:t>
            </a:r>
            <a:r>
              <a:rPr lang="en-US" b="1" dirty="0">
                <a:solidFill>
                  <a:srgbClr val="7030A0"/>
                </a:solidFill>
              </a:rPr>
              <a:t>IS</a:t>
            </a:r>
            <a:r>
              <a:rPr lang="en-US" dirty="0">
                <a:solidFill>
                  <a:srgbClr val="7030A0"/>
                </a:solidFill>
              </a:rPr>
              <a:t> (</a:t>
            </a:r>
            <a:r>
              <a:rPr lang="en-US" i="1" dirty="0">
                <a:solidFill>
                  <a:srgbClr val="7030A0"/>
                </a:solidFill>
              </a:rPr>
              <a:t>describe how you change it</a:t>
            </a:r>
            <a:r>
              <a:rPr lang="en-US" dirty="0">
                <a:solidFill>
                  <a:srgbClr val="7030A0"/>
                </a:solidFill>
              </a:rPr>
              <a:t>), </a:t>
            </a:r>
            <a:r>
              <a:rPr lang="en-US" b="1" dirty="0">
                <a:solidFill>
                  <a:srgbClr val="7030A0"/>
                </a:solidFill>
              </a:rPr>
              <a:t>THEN</a:t>
            </a:r>
            <a:r>
              <a:rPr lang="en-US" dirty="0">
                <a:solidFill>
                  <a:srgbClr val="7030A0"/>
                </a:solidFill>
              </a:rPr>
              <a:t> (</a:t>
            </a:r>
            <a:r>
              <a:rPr lang="en-US" i="1" dirty="0">
                <a:solidFill>
                  <a:srgbClr val="7030A0"/>
                </a:solidFill>
              </a:rPr>
              <a:t>the </a:t>
            </a:r>
            <a:r>
              <a:rPr lang="en-US" i="1" dirty="0" smtClean="0">
                <a:solidFill>
                  <a:srgbClr val="7030A0"/>
                </a:solidFill>
              </a:rPr>
              <a:t>dependent variable</a:t>
            </a:r>
            <a:r>
              <a:rPr lang="en-US" dirty="0">
                <a:solidFill>
                  <a:srgbClr val="7030A0"/>
                </a:solidFill>
              </a:rPr>
              <a:t>) </a:t>
            </a:r>
            <a:r>
              <a:rPr lang="en-US" b="1" dirty="0">
                <a:solidFill>
                  <a:srgbClr val="7030A0"/>
                </a:solidFill>
              </a:rPr>
              <a:t>WILL</a:t>
            </a:r>
            <a:r>
              <a:rPr lang="en-US" dirty="0">
                <a:solidFill>
                  <a:srgbClr val="7030A0"/>
                </a:solidFill>
              </a:rPr>
              <a:t> (</a:t>
            </a:r>
            <a:r>
              <a:rPr lang="en-US" i="1" dirty="0">
                <a:solidFill>
                  <a:srgbClr val="7030A0"/>
                </a:solidFill>
              </a:rPr>
              <a:t>describe the effect</a:t>
            </a:r>
            <a:r>
              <a:rPr lang="en-US" dirty="0">
                <a:solidFill>
                  <a:srgbClr val="7030A0"/>
                </a:solidFill>
              </a:rPr>
              <a:t>) </a:t>
            </a:r>
            <a:r>
              <a:rPr lang="en-US" b="1" dirty="0">
                <a:solidFill>
                  <a:srgbClr val="7030A0"/>
                </a:solidFill>
              </a:rPr>
              <a:t>BECAUSE</a:t>
            </a:r>
            <a:r>
              <a:rPr lang="en-US" dirty="0">
                <a:solidFill>
                  <a:srgbClr val="7030A0"/>
                </a:solidFill>
              </a:rPr>
              <a:t> … (</a:t>
            </a:r>
            <a:r>
              <a:rPr lang="en-US" i="1" dirty="0">
                <a:solidFill>
                  <a:srgbClr val="7030A0"/>
                </a:solidFill>
              </a:rPr>
              <a:t>give a reason for your prediction</a:t>
            </a:r>
            <a:r>
              <a:rPr lang="en-US" dirty="0">
                <a:solidFill>
                  <a:srgbClr val="7030A0"/>
                </a:solidFill>
              </a:rPr>
              <a:t>).</a:t>
            </a:r>
            <a:r>
              <a:rPr lang="en-US" b="1" dirty="0">
                <a:solidFill>
                  <a:srgbClr val="7030A0"/>
                </a:solidFill>
              </a:rPr>
              <a:t> </a:t>
            </a:r>
            <a:endParaRPr lang="en-US" dirty="0">
              <a:solidFill>
                <a:srgbClr val="7030A0"/>
              </a:solidFill>
            </a:endParaRPr>
          </a:p>
          <a:p>
            <a:pPr>
              <a:buNone/>
            </a:pPr>
            <a:endParaRPr lang="en-US" dirty="0"/>
          </a:p>
        </p:txBody>
      </p:sp>
      <p:sp>
        <p:nvSpPr>
          <p:cNvPr id="4" name="TextBox 3"/>
          <p:cNvSpPr txBox="1"/>
          <p:nvPr/>
        </p:nvSpPr>
        <p:spPr>
          <a:xfrm>
            <a:off x="6553200" y="4800600"/>
            <a:ext cx="3505200" cy="175432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Ex: </a:t>
            </a:r>
            <a:r>
              <a:rPr kumimoji="0" lang="en-US" sz="1800" b="1" i="0" u="none" strike="noStrike" kern="1200" cap="none" spc="0" normalizeH="0" baseline="0" noProof="0" dirty="0">
                <a:ln>
                  <a:noFill/>
                </a:ln>
                <a:solidFill>
                  <a:prstClr val="black"/>
                </a:solidFill>
                <a:effectLst/>
                <a:uLnTx/>
                <a:uFillTx/>
                <a:latin typeface="Calibri"/>
                <a:ea typeface="+mn-ea"/>
                <a:cs typeface="+mn-cs"/>
              </a:rPr>
              <a:t>If</a:t>
            </a:r>
            <a:r>
              <a:rPr kumimoji="0" lang="en-US" sz="1800" b="0" i="0" u="none" strike="noStrike" kern="1200" cap="none" spc="0" normalizeH="0" baseline="0" noProof="0" dirty="0">
                <a:ln>
                  <a:noFill/>
                </a:ln>
                <a:solidFill>
                  <a:prstClr val="black"/>
                </a:solidFill>
                <a:effectLst/>
                <a:uLnTx/>
                <a:uFillTx/>
                <a:latin typeface="Calibri"/>
                <a:ea typeface="+mn-ea"/>
                <a:cs typeface="+mn-cs"/>
              </a:rPr>
              <a:t> a sterilized broth is exposed to air through a swan neck flask, </a:t>
            </a:r>
            <a:r>
              <a:rPr kumimoji="0" lang="en-US" sz="1800" b="1" i="0" u="none" strike="noStrike" kern="1200" cap="none" spc="0" normalizeH="0" baseline="0" noProof="0" dirty="0">
                <a:ln>
                  <a:noFill/>
                </a:ln>
                <a:solidFill>
                  <a:prstClr val="black"/>
                </a:solidFill>
                <a:effectLst/>
                <a:uLnTx/>
                <a:uFillTx/>
                <a:latin typeface="Calibri"/>
                <a:ea typeface="+mn-ea"/>
                <a:cs typeface="+mn-cs"/>
              </a:rPr>
              <a:t>then</a:t>
            </a:r>
            <a:r>
              <a:rPr kumimoji="0" lang="en-US" sz="1800" b="0" i="0" u="none" strike="noStrike" kern="1200" cap="none" spc="0" normalizeH="0" baseline="0" noProof="0" dirty="0">
                <a:ln>
                  <a:noFill/>
                </a:ln>
                <a:solidFill>
                  <a:prstClr val="black"/>
                </a:solidFill>
                <a:effectLst/>
                <a:uLnTx/>
                <a:uFillTx/>
                <a:latin typeface="Calibri"/>
                <a:ea typeface="+mn-ea"/>
                <a:cs typeface="+mn-cs"/>
              </a:rPr>
              <a:t> it will remain free of microorganisms </a:t>
            </a:r>
            <a:r>
              <a:rPr kumimoji="0" lang="en-US" sz="1800" b="1" i="0" u="none" strike="noStrike" kern="1200" cap="none" spc="0" normalizeH="0" baseline="0" noProof="0" dirty="0">
                <a:ln>
                  <a:noFill/>
                </a:ln>
                <a:solidFill>
                  <a:prstClr val="black"/>
                </a:solidFill>
                <a:effectLst/>
                <a:uLnTx/>
                <a:uFillTx/>
                <a:latin typeface="Calibri"/>
                <a:ea typeface="+mn-ea"/>
                <a:cs typeface="+mn-cs"/>
              </a:rPr>
              <a:t>because</a:t>
            </a:r>
            <a:r>
              <a:rPr kumimoji="0" lang="en-US" sz="1800" b="0" i="0" u="none" strike="noStrike" kern="1200" cap="none" spc="0" normalizeH="0" baseline="0" noProof="0" dirty="0">
                <a:ln>
                  <a:noFill/>
                </a:ln>
                <a:solidFill>
                  <a:prstClr val="black"/>
                </a:solidFill>
                <a:effectLst/>
                <a:uLnTx/>
                <a:uFillTx/>
                <a:latin typeface="Calibri"/>
                <a:ea typeface="+mn-ea"/>
                <a:cs typeface="+mn-cs"/>
              </a:rPr>
              <a:t> swan neck will capture any microorganisms that are carried in the air.</a:t>
            </a:r>
          </a:p>
        </p:txBody>
      </p:sp>
      <p:pic>
        <p:nvPicPr>
          <p:cNvPr id="12290" name="Picture 2" descr="https://encrypted-tbn3.google.com/images?q=tbn:ANd9GcSa8xEd5uQasx8q2gGFolx32ve8WSrQQHdZorwecJPCIrnsCN26LA"/>
          <p:cNvPicPr>
            <a:picLocks noChangeAspect="1" noChangeArrowheads="1"/>
          </p:cNvPicPr>
          <p:nvPr/>
        </p:nvPicPr>
        <p:blipFill>
          <a:blip r:embed="rId2" cstate="print"/>
          <a:srcRect/>
          <a:stretch>
            <a:fillRect/>
          </a:stretch>
        </p:blipFill>
        <p:spPr bwMode="auto">
          <a:xfrm>
            <a:off x="6400801" y="609600"/>
            <a:ext cx="3932319" cy="2819400"/>
          </a:xfrm>
          <a:prstGeom prst="rect">
            <a:avLst/>
          </a:prstGeom>
          <a:noFill/>
        </p:spPr>
      </p:pic>
      <p:sp>
        <p:nvSpPr>
          <p:cNvPr id="5" name="Rectangle 4"/>
          <p:cNvSpPr/>
          <p:nvPr/>
        </p:nvSpPr>
        <p:spPr>
          <a:xfrm>
            <a:off x="6096000" y="3657600"/>
            <a:ext cx="4572000" cy="923330"/>
          </a:xfrm>
          <a:prstGeom prst="rect">
            <a:avLst/>
          </a:prstGeom>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He predicted that…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Microorganisms carried in the air caused </a:t>
            </a:r>
            <a:r>
              <a:rPr kumimoji="0" lang="en-US" sz="1800" b="0" i="0" u="none" strike="noStrike" kern="1200" cap="none" spc="0" normalizeH="0" baseline="0" noProof="0" dirty="0" smtClean="0">
                <a:ln>
                  <a:noFill/>
                </a:ln>
                <a:solidFill>
                  <a:prstClr val="black"/>
                </a:solidFill>
                <a:effectLst/>
                <a:uLnTx/>
                <a:uFillTx/>
                <a:latin typeface="Calibri"/>
                <a:ea typeface="+mn-ea"/>
                <a:cs typeface="+mn-cs"/>
              </a:rPr>
              <a:t>the broth to spoil.</a:t>
            </a: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4307444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0" y="304800"/>
            <a:ext cx="3962400" cy="6019800"/>
          </a:xfrm>
        </p:spPr>
        <p:txBody>
          <a:bodyPr>
            <a:normAutofit fontScale="92500" lnSpcReduction="10000"/>
          </a:bodyPr>
          <a:lstStyle/>
          <a:p>
            <a:pPr lvl="0">
              <a:buNone/>
            </a:pPr>
            <a:r>
              <a:rPr lang="en-US" sz="4600" b="1" dirty="0"/>
              <a:t>3) Identify the variables</a:t>
            </a:r>
            <a:r>
              <a:rPr lang="en-US" b="1" dirty="0"/>
              <a:t>:</a:t>
            </a:r>
            <a:endParaRPr lang="en-US" dirty="0"/>
          </a:p>
          <a:p>
            <a:r>
              <a:rPr lang="en-US" b="1" u="sng" dirty="0" smtClean="0">
                <a:solidFill>
                  <a:srgbClr val="7030A0"/>
                </a:solidFill>
              </a:rPr>
              <a:t>Independent</a:t>
            </a:r>
            <a:r>
              <a:rPr lang="en-US" b="1" dirty="0" smtClean="0">
                <a:solidFill>
                  <a:srgbClr val="7030A0"/>
                </a:solidFill>
              </a:rPr>
              <a:t>: </a:t>
            </a:r>
            <a:r>
              <a:rPr lang="en-US" sz="2900" dirty="0">
                <a:solidFill>
                  <a:srgbClr val="7030A0"/>
                </a:solidFill>
              </a:rPr>
              <a:t>The variable that is </a:t>
            </a:r>
            <a:r>
              <a:rPr lang="en-US" sz="2900" dirty="0" smtClean="0">
                <a:solidFill>
                  <a:srgbClr val="7030A0"/>
                </a:solidFill>
              </a:rPr>
              <a:t>changed. Also known as the manipulated variable</a:t>
            </a:r>
            <a:endParaRPr lang="en-US" sz="2900" dirty="0">
              <a:solidFill>
                <a:srgbClr val="7030A0"/>
              </a:solidFill>
            </a:endParaRPr>
          </a:p>
          <a:p>
            <a:pPr>
              <a:buNone/>
            </a:pPr>
            <a:r>
              <a:rPr lang="en-US" dirty="0">
                <a:solidFill>
                  <a:srgbClr val="7030A0"/>
                </a:solidFill>
              </a:rPr>
              <a:t>	</a:t>
            </a:r>
          </a:p>
          <a:p>
            <a:r>
              <a:rPr lang="en-US" b="1" u="sng" dirty="0" smtClean="0">
                <a:solidFill>
                  <a:srgbClr val="7030A0"/>
                </a:solidFill>
              </a:rPr>
              <a:t>Dependent</a:t>
            </a:r>
            <a:r>
              <a:rPr lang="en-US" b="1" dirty="0" smtClean="0">
                <a:solidFill>
                  <a:srgbClr val="7030A0"/>
                </a:solidFill>
              </a:rPr>
              <a:t>: </a:t>
            </a:r>
            <a:r>
              <a:rPr lang="en-US" dirty="0">
                <a:solidFill>
                  <a:srgbClr val="7030A0"/>
                </a:solidFill>
              </a:rPr>
              <a:t>The variable that is measured due to the </a:t>
            </a:r>
            <a:r>
              <a:rPr lang="en-US" dirty="0" smtClean="0">
                <a:solidFill>
                  <a:srgbClr val="7030A0"/>
                </a:solidFill>
              </a:rPr>
              <a:t>change; Also known as the responding variable</a:t>
            </a:r>
            <a:endParaRPr lang="en-US" dirty="0">
              <a:solidFill>
                <a:srgbClr val="7030A0"/>
              </a:solidFill>
            </a:endParaRPr>
          </a:p>
          <a:p>
            <a:endParaRPr lang="en-US" dirty="0"/>
          </a:p>
          <a:p>
            <a:endParaRPr lang="en-US" dirty="0"/>
          </a:p>
        </p:txBody>
      </p:sp>
      <p:sp>
        <p:nvSpPr>
          <p:cNvPr id="4" name="TextBox 3"/>
          <p:cNvSpPr txBox="1"/>
          <p:nvPr/>
        </p:nvSpPr>
        <p:spPr>
          <a:xfrm>
            <a:off x="5715000" y="4038601"/>
            <a:ext cx="4953000" cy="224676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1" u="none" strike="noStrike" kern="1200" cap="none" spc="0" normalizeH="0" baseline="0" noProof="0" dirty="0">
                <a:ln>
                  <a:noFill/>
                </a:ln>
                <a:solidFill>
                  <a:prstClr val="black"/>
                </a:solidFill>
                <a:effectLst/>
                <a:uLnTx/>
                <a:uFillTx/>
                <a:latin typeface="Calibri"/>
                <a:ea typeface="+mn-ea"/>
                <a:cs typeface="+mn-cs"/>
              </a:rPr>
              <a:t>Ex: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1" u="none" strike="noStrike" kern="1200" cap="none" spc="0" normalizeH="0" baseline="0" noProof="0" dirty="0" smtClean="0">
                <a:ln>
                  <a:noFill/>
                </a:ln>
                <a:solidFill>
                  <a:prstClr val="black"/>
                </a:solidFill>
                <a:effectLst/>
                <a:uLnTx/>
                <a:uFillTx/>
                <a:latin typeface="Calibri"/>
                <a:ea typeface="+mn-ea"/>
                <a:cs typeface="+mn-cs"/>
              </a:rPr>
              <a:t>Independent: </a:t>
            </a:r>
            <a:r>
              <a:rPr kumimoji="0" lang="en-US" sz="2800" b="0" i="1" u="none" strike="noStrike" kern="1200" cap="none" spc="0" normalizeH="0" baseline="0" noProof="0" dirty="0">
                <a:ln>
                  <a:noFill/>
                </a:ln>
                <a:solidFill>
                  <a:prstClr val="black"/>
                </a:solidFill>
                <a:effectLst/>
                <a:uLnTx/>
                <a:uFillTx/>
                <a:latin typeface="Calibri"/>
                <a:ea typeface="+mn-ea"/>
                <a:cs typeface="+mn-cs"/>
              </a:rPr>
              <a:t>exposure to air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1"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1" u="none" strike="noStrike" kern="1200" cap="none" spc="0" normalizeH="0" baseline="0" noProof="0" dirty="0" smtClean="0">
                <a:ln>
                  <a:noFill/>
                </a:ln>
                <a:solidFill>
                  <a:prstClr val="black"/>
                </a:solidFill>
                <a:effectLst/>
                <a:uLnTx/>
                <a:uFillTx/>
                <a:latin typeface="Calibri"/>
                <a:ea typeface="+mn-ea"/>
                <a:cs typeface="+mn-cs"/>
              </a:rPr>
              <a:t>Dependent:  </a:t>
            </a:r>
            <a:r>
              <a:rPr kumimoji="0" lang="en-US" sz="2800" b="0" i="1" u="none" strike="noStrike" kern="1200" cap="none" spc="0" normalizeH="0" baseline="0" noProof="0" dirty="0">
                <a:ln>
                  <a:noFill/>
                </a:ln>
                <a:solidFill>
                  <a:prstClr val="black"/>
                </a:solidFill>
                <a:effectLst/>
                <a:uLnTx/>
                <a:uFillTx/>
                <a:latin typeface="Calibri"/>
                <a:ea typeface="+mn-ea"/>
                <a:cs typeface="+mn-cs"/>
              </a:rPr>
              <a:t>growth of organisms in broth </a:t>
            </a:r>
          </a:p>
        </p:txBody>
      </p:sp>
      <p:pic>
        <p:nvPicPr>
          <p:cNvPr id="5" name="Picture 2" descr="https://encrypted-tbn3.google.com/images?q=tbn:ANd9GcSa8xEd5uQasx8q2gGFolx32ve8WSrQQHdZorwecJPCIrnsCN26LA"/>
          <p:cNvPicPr>
            <a:picLocks noChangeAspect="1" noChangeArrowheads="1"/>
          </p:cNvPicPr>
          <p:nvPr/>
        </p:nvPicPr>
        <p:blipFill>
          <a:blip r:embed="rId2" cstate="print"/>
          <a:srcRect/>
          <a:stretch>
            <a:fillRect/>
          </a:stretch>
        </p:blipFill>
        <p:spPr bwMode="auto">
          <a:xfrm>
            <a:off x="6248401" y="762000"/>
            <a:ext cx="3932319" cy="2819400"/>
          </a:xfrm>
          <a:prstGeom prst="rect">
            <a:avLst/>
          </a:prstGeom>
          <a:noFill/>
        </p:spPr>
      </p:pic>
    </p:spTree>
    <p:extLst>
      <p:ext uri="{BB962C8B-B14F-4D97-AF65-F5344CB8AC3E}">
        <p14:creationId xmlns:p14="http://schemas.microsoft.com/office/powerpoint/2010/main" val="13456579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u="sng" dirty="0">
                <a:solidFill>
                  <a:srgbClr val="7030A0"/>
                </a:solidFill>
              </a:rPr>
              <a:t>Control (fixed) variables</a:t>
            </a:r>
            <a:r>
              <a:rPr lang="en-US" b="1" dirty="0">
                <a:solidFill>
                  <a:srgbClr val="7030A0"/>
                </a:solidFill>
              </a:rPr>
              <a:t>: </a:t>
            </a:r>
            <a:r>
              <a:rPr lang="en-US" dirty="0">
                <a:solidFill>
                  <a:srgbClr val="7030A0"/>
                </a:solidFill>
              </a:rPr>
              <a:t>variables that do not change</a:t>
            </a:r>
          </a:p>
        </p:txBody>
      </p:sp>
      <p:sp>
        <p:nvSpPr>
          <p:cNvPr id="3" name="Content Placeholder 2"/>
          <p:cNvSpPr>
            <a:spLocks noGrp="1"/>
          </p:cNvSpPr>
          <p:nvPr>
            <p:ph idx="1"/>
          </p:nvPr>
        </p:nvSpPr>
        <p:spPr>
          <a:xfrm>
            <a:off x="1752600" y="1600200"/>
            <a:ext cx="4495800" cy="4953000"/>
          </a:xfrm>
        </p:spPr>
        <p:txBody>
          <a:bodyPr>
            <a:normAutofit lnSpcReduction="10000"/>
          </a:bodyPr>
          <a:lstStyle/>
          <a:p>
            <a:pPr>
              <a:buNone/>
            </a:pPr>
            <a:endParaRPr lang="en-US" sz="2000" dirty="0">
              <a:solidFill>
                <a:srgbClr val="7030A0"/>
              </a:solidFill>
            </a:endParaRPr>
          </a:p>
          <a:p>
            <a:pPr lvl="0"/>
            <a:r>
              <a:rPr lang="en-US" sz="2000" dirty="0"/>
              <a:t>At least three </a:t>
            </a:r>
            <a:r>
              <a:rPr lang="en-US" sz="2000" b="1" cap="all" dirty="0"/>
              <a:t>controlled variables</a:t>
            </a:r>
            <a:r>
              <a:rPr lang="en-US" sz="2000" dirty="0"/>
              <a:t> are required, but more may be necessary.  The controlled variables you list must be relevant to your investigation.  You need to control for all variables that may reasonably affect the outcome of the investigation.  </a:t>
            </a:r>
            <a:r>
              <a:rPr lang="en-US" sz="2000" b="1" dirty="0"/>
              <a:t>Materials used and measurement techniques are NOT controlled variables</a:t>
            </a:r>
            <a:r>
              <a:rPr lang="en-US" sz="2000" dirty="0"/>
              <a:t> (they are validity measures).  While materials and techniques must be consistent, a true variable is something that could directly influence the responding variable, not just how it is measured. </a:t>
            </a:r>
          </a:p>
          <a:p>
            <a:endParaRPr lang="en-US" sz="2000" dirty="0"/>
          </a:p>
        </p:txBody>
      </p:sp>
      <p:sp>
        <p:nvSpPr>
          <p:cNvPr id="4" name="TextBox 3"/>
          <p:cNvSpPr txBox="1"/>
          <p:nvPr/>
        </p:nvSpPr>
        <p:spPr>
          <a:xfrm>
            <a:off x="6705600" y="1752600"/>
            <a:ext cx="3657600" cy="34163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Ex:</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Temperature at which flasks are stored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Time that flasks are allowed to sit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Amount of light that flasks are exposed to</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110055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0" y="533400"/>
            <a:ext cx="4876800" cy="5257800"/>
          </a:xfrm>
        </p:spPr>
        <p:txBody>
          <a:bodyPr>
            <a:normAutofit fontScale="77500" lnSpcReduction="20000"/>
          </a:bodyPr>
          <a:lstStyle/>
          <a:p>
            <a:pPr>
              <a:buNone/>
            </a:pPr>
            <a:endParaRPr lang="en-US" dirty="0"/>
          </a:p>
          <a:p>
            <a:pPr lvl="0">
              <a:buNone/>
            </a:pPr>
            <a:r>
              <a:rPr lang="en-US" sz="6500" b="1" dirty="0"/>
              <a:t>4) Identify the Groups:</a:t>
            </a:r>
          </a:p>
          <a:p>
            <a:pPr lvl="0">
              <a:buNone/>
            </a:pPr>
            <a:endParaRPr lang="en-US" b="1" dirty="0"/>
          </a:p>
          <a:p>
            <a:r>
              <a:rPr lang="en-US" b="1" u="sng" dirty="0">
                <a:solidFill>
                  <a:srgbClr val="7030A0"/>
                </a:solidFill>
              </a:rPr>
              <a:t>Experimental group-</a:t>
            </a:r>
            <a:r>
              <a:rPr lang="en-US" b="1" dirty="0">
                <a:solidFill>
                  <a:srgbClr val="7030A0"/>
                </a:solidFill>
              </a:rPr>
              <a:t> </a:t>
            </a:r>
            <a:r>
              <a:rPr lang="en-US" dirty="0">
                <a:solidFill>
                  <a:srgbClr val="7030A0"/>
                </a:solidFill>
              </a:rPr>
              <a:t>set-up that has the </a:t>
            </a:r>
            <a:r>
              <a:rPr lang="en-US" dirty="0" smtClean="0">
                <a:solidFill>
                  <a:srgbClr val="7030A0"/>
                </a:solidFill>
              </a:rPr>
              <a:t>IV</a:t>
            </a:r>
            <a:endParaRPr lang="en-US" dirty="0">
              <a:solidFill>
                <a:srgbClr val="7030A0"/>
              </a:solidFill>
            </a:endParaRPr>
          </a:p>
          <a:p>
            <a:pPr>
              <a:buNone/>
            </a:pPr>
            <a:endParaRPr lang="en-US" dirty="0">
              <a:solidFill>
                <a:srgbClr val="7030A0"/>
              </a:solidFill>
            </a:endParaRPr>
          </a:p>
          <a:p>
            <a:r>
              <a:rPr lang="en-US" b="1" u="sng" dirty="0">
                <a:solidFill>
                  <a:srgbClr val="7030A0"/>
                </a:solidFill>
              </a:rPr>
              <a:t>Control group-</a:t>
            </a:r>
            <a:r>
              <a:rPr lang="en-US" b="1" dirty="0">
                <a:solidFill>
                  <a:srgbClr val="7030A0"/>
                </a:solidFill>
              </a:rPr>
              <a:t> </a:t>
            </a:r>
            <a:r>
              <a:rPr lang="en-US" dirty="0">
                <a:solidFill>
                  <a:srgbClr val="7030A0"/>
                </a:solidFill>
              </a:rPr>
              <a:t>set-up with no </a:t>
            </a:r>
            <a:r>
              <a:rPr lang="en-US" dirty="0" smtClean="0">
                <a:solidFill>
                  <a:srgbClr val="7030A0"/>
                </a:solidFill>
              </a:rPr>
              <a:t>IV</a:t>
            </a:r>
            <a:endParaRPr lang="en-US" dirty="0">
              <a:solidFill>
                <a:srgbClr val="7030A0"/>
              </a:solidFill>
            </a:endParaRPr>
          </a:p>
          <a:p>
            <a:pPr>
              <a:buNone/>
            </a:pPr>
            <a:endParaRPr lang="en-US" dirty="0">
              <a:solidFill>
                <a:srgbClr val="7030A0"/>
              </a:solidFill>
            </a:endParaRPr>
          </a:p>
          <a:p>
            <a:pPr>
              <a:buNone/>
            </a:pPr>
            <a:r>
              <a:rPr lang="en-US" dirty="0">
                <a:solidFill>
                  <a:srgbClr val="7030A0"/>
                </a:solidFill>
              </a:rPr>
              <a:t>**Needs to be included in the procedure</a:t>
            </a:r>
          </a:p>
          <a:p>
            <a:endParaRPr lang="en-US" dirty="0"/>
          </a:p>
        </p:txBody>
      </p:sp>
      <p:sp>
        <p:nvSpPr>
          <p:cNvPr id="4" name="TextBox 3"/>
          <p:cNvSpPr txBox="1"/>
          <p:nvPr/>
        </p:nvSpPr>
        <p:spPr>
          <a:xfrm>
            <a:off x="7010400" y="2057400"/>
            <a:ext cx="3276600" cy="15696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1" u="none" strike="noStrike" kern="1200" cap="none" spc="0" normalizeH="0" baseline="0" noProof="0" dirty="0">
                <a:ln>
                  <a:noFill/>
                </a:ln>
                <a:solidFill>
                  <a:prstClr val="black"/>
                </a:solidFill>
                <a:effectLst/>
                <a:uLnTx/>
                <a:uFillTx/>
                <a:latin typeface="Calibri"/>
                <a:ea typeface="+mn-ea"/>
                <a:cs typeface="+mn-cs"/>
              </a:rPr>
              <a:t>Experimental group: </a:t>
            </a:r>
            <a:r>
              <a:rPr kumimoji="0" lang="en-US" sz="2400" b="0" i="1" u="none" strike="noStrike" kern="1200" cap="none" spc="0" normalizeH="0" baseline="0" noProof="0" dirty="0">
                <a:ln>
                  <a:noFill/>
                </a:ln>
                <a:solidFill>
                  <a:prstClr val="black"/>
                </a:solidFill>
                <a:effectLst/>
                <a:uLnTx/>
                <a:uFillTx/>
                <a:latin typeface="Calibri"/>
                <a:ea typeface="+mn-ea"/>
                <a:cs typeface="+mn-cs"/>
              </a:rPr>
              <a:t>sterilized broth in broken flask, sterilized broth in swan neck flask</a:t>
            </a:r>
          </a:p>
        </p:txBody>
      </p:sp>
      <p:sp>
        <p:nvSpPr>
          <p:cNvPr id="5" name="TextBox 4"/>
          <p:cNvSpPr txBox="1"/>
          <p:nvPr/>
        </p:nvSpPr>
        <p:spPr>
          <a:xfrm>
            <a:off x="7086600" y="3733801"/>
            <a:ext cx="3276600"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1" u="none" strike="noStrike" kern="1200" cap="none" spc="0" normalizeH="0" baseline="0" noProof="0" dirty="0">
                <a:ln>
                  <a:noFill/>
                </a:ln>
                <a:solidFill>
                  <a:prstClr val="black"/>
                </a:solidFill>
                <a:effectLst/>
                <a:uLnTx/>
                <a:uFillTx/>
                <a:latin typeface="Calibri"/>
                <a:ea typeface="+mn-ea"/>
                <a:cs typeface="+mn-cs"/>
              </a:rPr>
              <a:t>Control group: </a:t>
            </a:r>
            <a:r>
              <a:rPr kumimoji="0" lang="en-US" sz="2400" b="0" i="1" u="none" strike="noStrike" kern="1200" cap="none" spc="0" normalizeH="0" baseline="0" noProof="0" dirty="0">
                <a:ln>
                  <a:noFill/>
                </a:ln>
                <a:solidFill>
                  <a:prstClr val="black"/>
                </a:solidFill>
                <a:effectLst/>
                <a:uLnTx/>
                <a:uFillTx/>
                <a:latin typeface="Calibri"/>
                <a:ea typeface="+mn-ea"/>
                <a:cs typeface="+mn-cs"/>
              </a:rPr>
              <a:t>sterilized broth in sealed swan neck flask.</a:t>
            </a:r>
          </a:p>
        </p:txBody>
      </p:sp>
      <p:sp>
        <p:nvSpPr>
          <p:cNvPr id="6" name="Explosion 2 5"/>
          <p:cNvSpPr/>
          <p:nvPr/>
        </p:nvSpPr>
        <p:spPr>
          <a:xfrm>
            <a:off x="5638800" y="152400"/>
            <a:ext cx="2590800" cy="2057400"/>
          </a:xfrm>
          <a:prstGeom prst="irregularSeal2">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7" name="TextBox 6"/>
          <p:cNvSpPr txBox="1"/>
          <p:nvPr/>
        </p:nvSpPr>
        <p:spPr>
          <a:xfrm>
            <a:off x="6172200" y="838201"/>
            <a:ext cx="1524000"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black"/>
                </a:solidFill>
                <a:effectLst/>
                <a:uLnTx/>
                <a:uFillTx/>
                <a:latin typeface="Calibri"/>
                <a:ea typeface="+mn-ea"/>
                <a:cs typeface="+mn-cs"/>
              </a:rPr>
              <a:t>NEW!!</a:t>
            </a:r>
          </a:p>
        </p:txBody>
      </p:sp>
    </p:spTree>
    <p:extLst>
      <p:ext uri="{BB962C8B-B14F-4D97-AF65-F5344CB8AC3E}">
        <p14:creationId xmlns:p14="http://schemas.microsoft.com/office/powerpoint/2010/main" val="39694403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533400"/>
            <a:ext cx="7543800" cy="1143000"/>
          </a:xfrm>
        </p:spPr>
        <p:txBody>
          <a:bodyPr>
            <a:normAutofit fontScale="90000"/>
          </a:bodyPr>
          <a:lstStyle/>
          <a:p>
            <a:pPr lvl="0" algn="l"/>
            <a:r>
              <a:rPr lang="en-US" b="1" dirty="0"/>
              <a:t>5) Materials and Apparatus list:</a:t>
            </a:r>
            <a:br>
              <a:rPr lang="en-US" b="1" dirty="0"/>
            </a:br>
            <a:endParaRPr lang="en-US" dirty="0"/>
          </a:p>
        </p:txBody>
      </p:sp>
      <p:sp>
        <p:nvSpPr>
          <p:cNvPr id="3" name="Content Placeholder 2"/>
          <p:cNvSpPr>
            <a:spLocks noGrp="1"/>
          </p:cNvSpPr>
          <p:nvPr>
            <p:ph idx="1"/>
          </p:nvPr>
        </p:nvSpPr>
        <p:spPr/>
        <p:txBody>
          <a:bodyPr/>
          <a:lstStyle/>
          <a:p>
            <a:pPr lvl="0"/>
            <a:r>
              <a:rPr lang="en-US" dirty="0">
                <a:solidFill>
                  <a:srgbClr val="7030A0"/>
                </a:solidFill>
              </a:rPr>
              <a:t>Bulleted list</a:t>
            </a:r>
          </a:p>
          <a:p>
            <a:pPr lvl="0"/>
            <a:r>
              <a:rPr lang="en-US" dirty="0">
                <a:solidFill>
                  <a:srgbClr val="7030A0"/>
                </a:solidFill>
              </a:rPr>
              <a:t>Includes quantities and size  </a:t>
            </a:r>
          </a:p>
          <a:p>
            <a:pPr lvl="1"/>
            <a:r>
              <a:rPr lang="en-US" sz="2400" dirty="0"/>
              <a:t>Be as specific as possible (example: ‘50 </a:t>
            </a:r>
            <a:r>
              <a:rPr lang="en-US" sz="2400" dirty="0" err="1"/>
              <a:t>mL</a:t>
            </a:r>
            <a:r>
              <a:rPr lang="en-US" sz="2400" dirty="0"/>
              <a:t> beaker’ instead of ‘beaker’); include the volumes of tubes and cylinders, the concentrations of solutions, the model and manufacturer of any complex apparatus.   If you have to decide </a:t>
            </a:r>
            <a:r>
              <a:rPr lang="en-US" sz="2400" u="sng" dirty="0"/>
              <a:t>how much</a:t>
            </a:r>
            <a:r>
              <a:rPr lang="en-US" sz="2400" dirty="0"/>
              <a:t> of a substance or a solution to use, state your reasoning or show the calculations.</a:t>
            </a:r>
          </a:p>
          <a:p>
            <a:endParaRPr lang="en-US" dirty="0"/>
          </a:p>
        </p:txBody>
      </p:sp>
    </p:spTree>
    <p:extLst>
      <p:ext uri="{BB962C8B-B14F-4D97-AF65-F5344CB8AC3E}">
        <p14:creationId xmlns:p14="http://schemas.microsoft.com/office/powerpoint/2010/main" val="9689431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0" y="228600"/>
            <a:ext cx="8382000" cy="6629400"/>
          </a:xfrm>
        </p:spPr>
        <p:txBody>
          <a:bodyPr>
            <a:normAutofit fontScale="70000" lnSpcReduction="20000"/>
          </a:bodyPr>
          <a:lstStyle/>
          <a:p>
            <a:pPr lvl="1">
              <a:buNone/>
            </a:pPr>
            <a:endParaRPr lang="en-US" dirty="0"/>
          </a:p>
          <a:p>
            <a:pPr lvl="0">
              <a:buNone/>
            </a:pPr>
            <a:r>
              <a:rPr lang="en-US" sz="4800" b="1" dirty="0"/>
              <a:t>6) Procedure:</a:t>
            </a:r>
          </a:p>
          <a:p>
            <a:pPr marL="342900" lvl="1" indent="-342900">
              <a:buFontTx/>
              <a:buChar char="•"/>
            </a:pPr>
            <a:r>
              <a:rPr lang="en-US" sz="3400" dirty="0">
                <a:solidFill>
                  <a:srgbClr val="7030A0"/>
                </a:solidFill>
              </a:rPr>
              <a:t>Include a </a:t>
            </a:r>
            <a:r>
              <a:rPr lang="en-US" sz="3400" b="1" cap="all" dirty="0">
                <a:solidFill>
                  <a:srgbClr val="7030A0"/>
                </a:solidFill>
              </a:rPr>
              <a:t>diagram or photograph</a:t>
            </a:r>
            <a:r>
              <a:rPr lang="en-US" sz="3400" dirty="0">
                <a:solidFill>
                  <a:srgbClr val="7030A0"/>
                </a:solidFill>
              </a:rPr>
              <a:t> of how you set up the experiment.  Be sure your diagram includes a title and any necessary labels.  It is recommended that this be annotated to illustrate how the variables were involved.  </a:t>
            </a:r>
          </a:p>
          <a:p>
            <a:pPr marL="742950" lvl="2" indent="-342900"/>
            <a:r>
              <a:rPr lang="en-US" sz="3000" dirty="0">
                <a:solidFill>
                  <a:srgbClr val="7030A0"/>
                </a:solidFill>
              </a:rPr>
              <a:t>Diagram includes labels and should be 1/3 to half a page in size.  </a:t>
            </a:r>
            <a:endParaRPr lang="en-US" sz="3400" dirty="0">
              <a:solidFill>
                <a:srgbClr val="7030A0"/>
              </a:solidFill>
            </a:endParaRPr>
          </a:p>
          <a:p>
            <a:r>
              <a:rPr lang="en-US" sz="3400" dirty="0">
                <a:solidFill>
                  <a:srgbClr val="7030A0"/>
                </a:solidFill>
              </a:rPr>
              <a:t>Numbered steps</a:t>
            </a:r>
          </a:p>
          <a:p>
            <a:pPr lvl="0"/>
            <a:r>
              <a:rPr lang="en-US" sz="3400" dirty="0">
                <a:solidFill>
                  <a:srgbClr val="7030A0"/>
                </a:solidFill>
              </a:rPr>
              <a:t>Logical steps to repeat the lab</a:t>
            </a:r>
          </a:p>
          <a:p>
            <a:pPr lvl="1"/>
            <a:r>
              <a:rPr lang="en-US" sz="3400" dirty="0">
                <a:solidFill>
                  <a:srgbClr val="7030A0"/>
                </a:solidFill>
              </a:rPr>
              <a:t>Explains how to set-up control and experimental groups</a:t>
            </a:r>
          </a:p>
          <a:p>
            <a:pPr lvl="1"/>
            <a:r>
              <a:rPr lang="en-US" sz="2900" dirty="0"/>
              <a:t>Your procedure must </a:t>
            </a:r>
            <a:r>
              <a:rPr lang="en-US" sz="2900" b="1" cap="all" dirty="0"/>
              <a:t>clearly state how you collected data</a:t>
            </a:r>
            <a:r>
              <a:rPr lang="en-US" sz="2900" dirty="0"/>
              <a:t>.  What measuring device did you use, what data did you record, when did you collect data?  What qualitative observations did you look for?</a:t>
            </a:r>
          </a:p>
          <a:p>
            <a:pPr lvl="1"/>
            <a:r>
              <a:rPr lang="en-US" sz="3400" dirty="0">
                <a:solidFill>
                  <a:srgbClr val="7030A0"/>
                </a:solidFill>
              </a:rPr>
              <a:t>Include what and when to record data</a:t>
            </a:r>
          </a:p>
          <a:p>
            <a:pPr lvl="1"/>
            <a:r>
              <a:rPr lang="en-US" dirty="0"/>
              <a:t>Your procedure must include a few </a:t>
            </a:r>
            <a:r>
              <a:rPr lang="en-US" b="1" cap="all" dirty="0"/>
              <a:t>validity measures</a:t>
            </a:r>
            <a:r>
              <a:rPr lang="en-US" dirty="0"/>
              <a:t> (i.e. cleaning test tubes prior to use, cleaning the microscope lenses, using the same ruler…).  Validity measures are things kept constant to make sure experimental measurements are valid and consistent.  </a:t>
            </a:r>
            <a:endParaRPr lang="en-US" sz="3400" dirty="0">
              <a:solidFill>
                <a:srgbClr val="7030A0"/>
              </a:solidFill>
            </a:endParaRPr>
          </a:p>
          <a:p>
            <a:pPr lvl="0"/>
            <a:r>
              <a:rPr lang="en-US" sz="3400" dirty="0">
                <a:solidFill>
                  <a:srgbClr val="7030A0"/>
                </a:solidFill>
              </a:rPr>
              <a:t>Indicate trials (even if we do not do them)</a:t>
            </a:r>
          </a:p>
          <a:p>
            <a:pPr lvl="0">
              <a:buNone/>
            </a:pPr>
            <a:endParaRPr lang="en-US" dirty="0">
              <a:solidFill>
                <a:srgbClr val="7030A0"/>
              </a:solidFill>
            </a:endParaRPr>
          </a:p>
          <a:p>
            <a:endParaRPr lang="en-US" dirty="0"/>
          </a:p>
        </p:txBody>
      </p:sp>
    </p:spTree>
    <p:extLst>
      <p:ext uri="{BB962C8B-B14F-4D97-AF65-F5344CB8AC3E}">
        <p14:creationId xmlns:p14="http://schemas.microsoft.com/office/powerpoint/2010/main" val="4192522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2000"/>
                                        <p:tgtEl>
                                          <p:spTgt spid="3">
                                            <p:txEl>
                                              <p:pRg st="2" end="2"/>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2000"/>
                                        <p:tgtEl>
                                          <p:spTgt spid="3">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20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fade">
                                      <p:cBhvr>
                                        <p:cTn id="23" dur="2000"/>
                                        <p:tgtEl>
                                          <p:spTgt spid="3">
                                            <p:txEl>
                                              <p:pRg st="5" end="5"/>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fade">
                                      <p:cBhvr>
                                        <p:cTn id="26" dur="2000"/>
                                        <p:tgtEl>
                                          <p:spTgt spid="3">
                                            <p:txEl>
                                              <p:pRg st="6" end="6"/>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Effect transition="in" filter="fade">
                                      <p:cBhvr>
                                        <p:cTn id="29" dur="2000"/>
                                        <p:tgtEl>
                                          <p:spTgt spid="3">
                                            <p:txEl>
                                              <p:pRg st="7" end="7"/>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fade">
                                      <p:cBhvr>
                                        <p:cTn id="32" dur="2000"/>
                                        <p:tgtEl>
                                          <p:spTgt spid="3">
                                            <p:txEl>
                                              <p:pRg st="8" end="8"/>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animEffect transition="in" filter="fade">
                                      <p:cBhvr>
                                        <p:cTn id="35" dur="2000"/>
                                        <p:tgtEl>
                                          <p:spTgt spid="3">
                                            <p:txEl>
                                              <p:pRg st="9" end="9"/>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3">
                                            <p:txEl>
                                              <p:pRg st="10" end="10"/>
                                            </p:txEl>
                                          </p:spTgt>
                                        </p:tgtEl>
                                        <p:attrNameLst>
                                          <p:attrName>style.visibility</p:attrName>
                                        </p:attrNameLst>
                                      </p:cBhvr>
                                      <p:to>
                                        <p:strVal val="visible"/>
                                      </p:to>
                                    </p:set>
                                    <p:animEffect transition="in" filter="fade">
                                      <p:cBhvr>
                                        <p:cTn id="40" dur="2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57400" y="381001"/>
            <a:ext cx="8153400" cy="5745163"/>
          </a:xfrm>
        </p:spPr>
        <p:txBody>
          <a:bodyPr>
            <a:normAutofit fontScale="92500" lnSpcReduction="10000"/>
          </a:bodyPr>
          <a:lstStyle/>
          <a:p>
            <a:pPr lvl="0">
              <a:buNone/>
            </a:pPr>
            <a:endParaRPr lang="en-US" b="1" dirty="0"/>
          </a:p>
          <a:p>
            <a:pPr lvl="0">
              <a:buNone/>
            </a:pPr>
            <a:r>
              <a:rPr lang="en-US" sz="4800" b="1" dirty="0"/>
              <a:t>7) Data Collection:</a:t>
            </a:r>
            <a:endParaRPr lang="en-US" sz="4800" dirty="0"/>
          </a:p>
          <a:p>
            <a:pPr lvl="0"/>
            <a:r>
              <a:rPr lang="en-US" sz="3900" dirty="0">
                <a:solidFill>
                  <a:srgbClr val="7030A0"/>
                </a:solidFill>
              </a:rPr>
              <a:t>Record data accurately and neatly</a:t>
            </a:r>
          </a:p>
          <a:p>
            <a:pPr lvl="0"/>
            <a:r>
              <a:rPr lang="en-US" sz="3900" dirty="0">
                <a:solidFill>
                  <a:srgbClr val="7030A0"/>
                </a:solidFill>
              </a:rPr>
              <a:t>Includes both </a:t>
            </a:r>
            <a:r>
              <a:rPr lang="en-US" sz="3900" u="sng" dirty="0">
                <a:solidFill>
                  <a:srgbClr val="7030A0"/>
                </a:solidFill>
              </a:rPr>
              <a:t>qualitative</a:t>
            </a:r>
            <a:r>
              <a:rPr lang="en-US" sz="3900" dirty="0">
                <a:solidFill>
                  <a:srgbClr val="7030A0"/>
                </a:solidFill>
              </a:rPr>
              <a:t> and </a:t>
            </a:r>
            <a:r>
              <a:rPr lang="en-US" sz="3900" u="sng" dirty="0">
                <a:solidFill>
                  <a:srgbClr val="7030A0"/>
                </a:solidFill>
              </a:rPr>
              <a:t>quantitative</a:t>
            </a:r>
          </a:p>
          <a:p>
            <a:pPr lvl="0"/>
            <a:r>
              <a:rPr lang="en-US" sz="3900" dirty="0">
                <a:solidFill>
                  <a:srgbClr val="7030A0"/>
                </a:solidFill>
              </a:rPr>
              <a:t>Data table must include appropriate units, headings and DESCRIPTIVE title</a:t>
            </a:r>
          </a:p>
          <a:p>
            <a:pPr lvl="0"/>
            <a:r>
              <a:rPr lang="en-US" sz="3900" dirty="0">
                <a:solidFill>
                  <a:srgbClr val="7030A0"/>
                </a:solidFill>
              </a:rPr>
              <a:t>Averages included when </a:t>
            </a:r>
            <a:r>
              <a:rPr lang="en-US" sz="3900" dirty="0" smtClean="0">
                <a:solidFill>
                  <a:srgbClr val="7030A0"/>
                </a:solidFill>
              </a:rPr>
              <a:t>trials </a:t>
            </a:r>
            <a:r>
              <a:rPr lang="en-US" sz="3900" dirty="0">
                <a:solidFill>
                  <a:srgbClr val="7030A0"/>
                </a:solidFill>
              </a:rPr>
              <a:t>are indicated</a:t>
            </a:r>
          </a:p>
          <a:p>
            <a:pPr lvl="0"/>
            <a:r>
              <a:rPr lang="en-US" sz="3900" dirty="0">
                <a:solidFill>
                  <a:srgbClr val="7030A0"/>
                </a:solidFill>
              </a:rPr>
              <a:t>See sample data table</a:t>
            </a:r>
          </a:p>
          <a:p>
            <a:endParaRPr lang="en-US" dirty="0"/>
          </a:p>
        </p:txBody>
      </p:sp>
    </p:spTree>
    <p:extLst>
      <p:ext uri="{BB962C8B-B14F-4D97-AF65-F5344CB8AC3E}">
        <p14:creationId xmlns:p14="http://schemas.microsoft.com/office/powerpoint/2010/main" val="3541665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815</Words>
  <Application>Microsoft Office PowerPoint</Application>
  <PresentationFormat>Widescreen</PresentationFormat>
  <Paragraphs>181</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Century Gothic</vt:lpstr>
      <vt:lpstr>Symbol</vt:lpstr>
      <vt:lpstr>Times New Roman</vt:lpstr>
      <vt:lpstr>1_Office Theme</vt:lpstr>
      <vt:lpstr>SCIENTIFIC INVESTIGATION AND PROCESS</vt:lpstr>
      <vt:lpstr>Use the following format for all your lab write ups! </vt:lpstr>
      <vt:lpstr>PowerPoint Presentation</vt:lpstr>
      <vt:lpstr>PowerPoint Presentation</vt:lpstr>
      <vt:lpstr>Control (fixed) variables: variables that do not change</vt:lpstr>
      <vt:lpstr>PowerPoint Presentation</vt:lpstr>
      <vt:lpstr>5) Materials and Apparatus list: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SCIENTIFIC INVESTIGATION AND PROCESS</dc:title>
  <dc:creator>Lillywhite, Meredith</dc:creator>
  <cp:lastModifiedBy>Lillywhite, Meredith</cp:lastModifiedBy>
  <cp:revision>1</cp:revision>
  <dcterms:created xsi:type="dcterms:W3CDTF">2019-09-13T17:23:01Z</dcterms:created>
  <dcterms:modified xsi:type="dcterms:W3CDTF">2019-09-13T17:23:31Z</dcterms:modified>
</cp:coreProperties>
</file>